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33"/>
  </p:notesMasterIdLst>
  <p:sldIdLst>
    <p:sldId id="256" r:id="rId2"/>
    <p:sldId id="308" r:id="rId3"/>
    <p:sldId id="309" r:id="rId4"/>
    <p:sldId id="305" r:id="rId5"/>
    <p:sldId id="301" r:id="rId6"/>
    <p:sldId id="310" r:id="rId7"/>
    <p:sldId id="300" r:id="rId8"/>
    <p:sldId id="299" r:id="rId9"/>
    <p:sldId id="311" r:id="rId10"/>
    <p:sldId id="304" r:id="rId11"/>
    <p:sldId id="312" r:id="rId12"/>
    <p:sldId id="303" r:id="rId13"/>
    <p:sldId id="315" r:id="rId14"/>
    <p:sldId id="316" r:id="rId15"/>
    <p:sldId id="317" r:id="rId16"/>
    <p:sldId id="318" r:id="rId17"/>
    <p:sldId id="313" r:id="rId18"/>
    <p:sldId id="306" r:id="rId19"/>
    <p:sldId id="307" r:id="rId20"/>
    <p:sldId id="302" r:id="rId21"/>
    <p:sldId id="296" r:id="rId22"/>
    <p:sldId id="297" r:id="rId23"/>
    <p:sldId id="314" r:id="rId24"/>
    <p:sldId id="319" r:id="rId25"/>
    <p:sldId id="320" r:id="rId26"/>
    <p:sldId id="322" r:id="rId27"/>
    <p:sldId id="321" r:id="rId28"/>
    <p:sldId id="323" r:id="rId29"/>
    <p:sldId id="324" r:id="rId30"/>
    <p:sldId id="325" r:id="rId31"/>
    <p:sldId id="326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FF00"/>
    <a:srgbClr val="9AACB2"/>
    <a:srgbClr val="E9A397"/>
    <a:srgbClr val="C26F30"/>
    <a:srgbClr val="CC9B00"/>
    <a:srgbClr val="AFA49D"/>
    <a:srgbClr val="BFA08D"/>
    <a:srgbClr val="6B7D71"/>
    <a:srgbClr val="4A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00" autoAdjust="0"/>
  </p:normalViewPr>
  <p:slideViewPr>
    <p:cSldViewPr>
      <p:cViewPr varScale="1">
        <p:scale>
          <a:sx n="123" d="100"/>
          <a:sy n="123" d="100"/>
        </p:scale>
        <p:origin x="-109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0F18B-3143-4A13-98D3-CB7940FF4249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106AF-CDAE-40B5-B280-512804290F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367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623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625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64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71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506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78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72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8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574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30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E37C-727C-4419-A56C-DC3DFCF69DEC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14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BE37C-727C-4419-A56C-DC3DFCF69DEC}" type="datetimeFigureOut">
              <a:rPr lang="ko-KR" altLang="en-US" smtClean="0"/>
              <a:t>2016-03-13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A2091-7A00-4B98-B7E2-171334A5A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40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37.png"/><Relationship Id="rId3" Type="http://schemas.openxmlformats.org/officeDocument/2006/relationships/image" Target="../media/image47.png"/><Relationship Id="rId7" Type="http://schemas.openxmlformats.org/officeDocument/2006/relationships/image" Target="../media/image50.gif"/><Relationship Id="rId12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5" Type="http://schemas.openxmlformats.org/officeDocument/2006/relationships/image" Target="../media/image38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37.png"/><Relationship Id="rId3" Type="http://schemas.openxmlformats.org/officeDocument/2006/relationships/image" Target="../media/image47.png"/><Relationship Id="rId7" Type="http://schemas.openxmlformats.org/officeDocument/2006/relationships/image" Target="../media/image50.gif"/><Relationship Id="rId12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5" Type="http://schemas.openxmlformats.org/officeDocument/2006/relationships/image" Target="../media/image38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7.png"/><Relationship Id="rId7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37.png"/><Relationship Id="rId3" Type="http://schemas.openxmlformats.org/officeDocument/2006/relationships/image" Target="../media/image47.png"/><Relationship Id="rId7" Type="http://schemas.openxmlformats.org/officeDocument/2006/relationships/image" Target="../media/image50.gif"/><Relationship Id="rId12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5" Type="http://schemas.openxmlformats.org/officeDocument/2006/relationships/image" Target="../media/image38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19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76.png"/><Relationship Id="rId5" Type="http://schemas.openxmlformats.org/officeDocument/2006/relationships/image" Target="../media/image21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20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81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82.png"/><Relationship Id="rId9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18" Type="http://schemas.openxmlformats.org/officeDocument/2006/relationships/image" Target="../media/image18.png"/><Relationship Id="rId26" Type="http://schemas.openxmlformats.org/officeDocument/2006/relationships/image" Target="../media/image5.png"/><Relationship Id="rId3" Type="http://schemas.openxmlformats.org/officeDocument/2006/relationships/image" Target="../media/image20.png"/><Relationship Id="rId21" Type="http://schemas.openxmlformats.org/officeDocument/2006/relationships/image" Target="../media/image34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5" Type="http://schemas.openxmlformats.org/officeDocument/2006/relationships/image" Target="../media/image37.png"/><Relationship Id="rId2" Type="http://schemas.openxmlformats.org/officeDocument/2006/relationships/image" Target="../media/image19.png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6.png"/><Relationship Id="rId24" Type="http://schemas.openxmlformats.org/officeDocument/2006/relationships/image" Target="../media/image36.png"/><Relationship Id="rId5" Type="http://schemas.openxmlformats.org/officeDocument/2006/relationships/image" Target="../media/image22.png"/><Relationship Id="rId15" Type="http://schemas.openxmlformats.org/officeDocument/2006/relationships/image" Target="../media/image30.png"/><Relationship Id="rId23" Type="http://schemas.openxmlformats.org/officeDocument/2006/relationships/image" Target="../media/image16.png"/><Relationship Id="rId28" Type="http://schemas.openxmlformats.org/officeDocument/2006/relationships/image" Target="../media/image8.png"/><Relationship Id="rId10" Type="http://schemas.openxmlformats.org/officeDocument/2006/relationships/image" Target="../media/image27.png"/><Relationship Id="rId19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17.png"/><Relationship Id="rId22" Type="http://schemas.openxmlformats.org/officeDocument/2006/relationships/image" Target="../media/image35.png"/><Relationship Id="rId27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404665"/>
            <a:ext cx="9144000" cy="3177698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>
                <a:latin typeface="1훈정글북 Regular" pitchFamily="18" charset="-127"/>
                <a:ea typeface="1훈정글북 Regular" pitchFamily="18" charset="-127"/>
              </a:rPr>
              <a:t>(</a:t>
            </a:r>
            <a:r>
              <a:rPr lang="ko-KR" altLang="en-US" sz="9600" dirty="0" smtClean="0">
                <a:latin typeface="1훈정글북 Regular" pitchFamily="18" charset="-127"/>
                <a:ea typeface="1훈정글북 Regular" pitchFamily="18" charset="-127"/>
              </a:rPr>
              <a:t>타이탄 </a:t>
            </a:r>
            <a:r>
              <a:rPr lang="ko-KR" altLang="en-US" sz="9600" dirty="0" err="1" smtClean="0">
                <a:latin typeface="1훈정글북 Regular" pitchFamily="18" charset="-127"/>
                <a:ea typeface="1훈정글북 Regular" pitchFamily="18" charset="-127"/>
              </a:rPr>
              <a:t>킹덤</a:t>
            </a:r>
            <a:r>
              <a:rPr lang="en-US" altLang="ko-KR" sz="9600" dirty="0" smtClean="0">
                <a:latin typeface="1훈정글북 Regular" pitchFamily="18" charset="-127"/>
                <a:ea typeface="1훈정글북 Regular" pitchFamily="18" charset="-127"/>
              </a:rPr>
              <a:t>)</a:t>
            </a:r>
            <a:br>
              <a:rPr lang="en-US" altLang="ko-KR" sz="9600" dirty="0" smtClean="0">
                <a:latin typeface="1훈정글북 Regular" pitchFamily="18" charset="-127"/>
                <a:ea typeface="1훈정글북 Regular" pitchFamily="18" charset="-127"/>
              </a:rPr>
            </a:br>
            <a:r>
              <a:rPr lang="ko-KR" altLang="en-US" sz="3200" dirty="0" err="1" smtClean="0">
                <a:latin typeface="1훈정글북 Regular" pitchFamily="18" charset="-127"/>
                <a:ea typeface="1훈정글북 Regular" pitchFamily="18" charset="-127"/>
              </a:rPr>
              <a:t>아가르타</a:t>
            </a:r>
            <a:r>
              <a:rPr lang="en-US" altLang="ko-KR" sz="3200" dirty="0" smtClean="0">
                <a:latin typeface="1훈정글북 Regular" pitchFamily="18" charset="-127"/>
                <a:ea typeface="1훈정글북 Regular" pitchFamily="18" charset="-127"/>
              </a:rPr>
              <a:t>(Agartha)</a:t>
            </a:r>
            <a:r>
              <a:rPr lang="ko-KR" altLang="en-US" sz="3200" dirty="0" smtClean="0">
                <a:latin typeface="1훈정글북 Regular" pitchFamily="18" charset="-127"/>
                <a:ea typeface="1훈정글북 Regular" pitchFamily="18" charset="-127"/>
              </a:rPr>
              <a:t>의 기사</a:t>
            </a:r>
            <a:endParaRPr lang="ko-KR" altLang="en-US" sz="1050" dirty="0">
              <a:latin typeface="1훈정글북 Regular" pitchFamily="18" charset="-127"/>
              <a:ea typeface="1훈정글북 Regular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95536" y="3886200"/>
            <a:ext cx="8352928" cy="184705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강우호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40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내가 원하는 좌표에 적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유저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 있다면</a:t>
            </a:r>
            <a:r>
              <a:rPr lang="en-US" altLang="ko-KR" sz="1600" dirty="0" smtClean="0"/>
              <a:t>?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적의 요새를 지속적으로 공격해서 적을 </a:t>
            </a:r>
            <a:r>
              <a:rPr lang="ko-KR" altLang="en-US" sz="1200" b="1" dirty="0" smtClean="0"/>
              <a:t>추방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적은 공격받은 반대 방향으로 추방된다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방향지정</a:t>
            </a:r>
            <a:r>
              <a:rPr lang="en-US" altLang="ko-KR" sz="1200" dirty="0" smtClean="0"/>
              <a:t>+</a:t>
            </a:r>
            <a:r>
              <a:rPr lang="ko-KR" altLang="en-US" sz="1200" dirty="0" smtClean="0"/>
              <a:t>랜덤 좌표</a:t>
            </a:r>
            <a:r>
              <a:rPr lang="en-US" altLang="ko-KR" sz="1200" dirty="0" smtClean="0"/>
              <a:t>)</a:t>
            </a: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적을 공</a:t>
            </a:r>
            <a:r>
              <a:rPr lang="ko-KR" altLang="en-US" sz="1200" dirty="0"/>
              <a:t>격</a:t>
            </a:r>
            <a:r>
              <a:rPr lang="ko-KR" altLang="en-US" sz="1200" dirty="0" smtClean="0"/>
              <a:t>할 때 마다 캐릭터 카드를 랜덤으로 수집할 수 있다</a:t>
            </a:r>
            <a:r>
              <a:rPr lang="en-US" altLang="ko-KR" sz="1200" dirty="0" smtClean="0"/>
              <a:t>. </a:t>
            </a:r>
          </a:p>
        </p:txBody>
      </p:sp>
      <p:pic>
        <p:nvPicPr>
          <p:cNvPr id="177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50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772" y="2798390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/>
          <p:cNvSpPr txBox="1"/>
          <p:nvPr/>
        </p:nvSpPr>
        <p:spPr>
          <a:xfrm>
            <a:off x="971600" y="3309507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나의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208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438" y="2360617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TextBox 209"/>
          <p:cNvSpPr txBox="1"/>
          <p:nvPr/>
        </p:nvSpPr>
        <p:spPr>
          <a:xfrm>
            <a:off x="3624050" y="2888002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적 요새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217" name="Picture 3" descr="C:\work_2015\titan\proto\Sprites\c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044" y="3178943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8" name="직선 화살표 연결선 217"/>
          <p:cNvCxnSpPr/>
          <p:nvPr/>
        </p:nvCxnSpPr>
        <p:spPr>
          <a:xfrm>
            <a:off x="4788024" y="2835771"/>
            <a:ext cx="2592288" cy="630389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/>
          <p:cNvSpPr txBox="1"/>
          <p:nvPr/>
        </p:nvSpPr>
        <p:spPr>
          <a:xfrm>
            <a:off x="5432479" y="2996952"/>
            <a:ext cx="1515785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2.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적은 반대방향으로 강제 추방된다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.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22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095014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TextBox 222"/>
          <p:cNvSpPr txBox="1"/>
          <p:nvPr/>
        </p:nvSpPr>
        <p:spPr>
          <a:xfrm>
            <a:off x="6379977" y="3656819"/>
            <a:ext cx="223275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3.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다른 곳에서 재</a:t>
            </a:r>
            <a:r>
              <a:rPr lang="ko-KR" altLang="en-US" sz="1000" b="1" dirty="0">
                <a:solidFill>
                  <a:schemeClr val="bg1"/>
                </a:solidFill>
              </a:rPr>
              <a:t>건</a:t>
            </a:r>
          </a:p>
        </p:txBody>
      </p:sp>
      <p:sp>
        <p:nvSpPr>
          <p:cNvPr id="224" name="사각형 설명선 223"/>
          <p:cNvSpPr/>
          <p:nvPr/>
        </p:nvSpPr>
        <p:spPr>
          <a:xfrm>
            <a:off x="6586959" y="836711"/>
            <a:ext cx="2270025" cy="1861509"/>
          </a:xfrm>
          <a:prstGeom prst="wedgeRectCallout">
            <a:avLst>
              <a:gd name="adj1" fmla="val -13919"/>
              <a:gd name="adj2" fmla="val 698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당신</a:t>
            </a:r>
            <a:r>
              <a:rPr lang="ko-KR" altLang="en-US" sz="1000" dirty="0"/>
              <a:t>은</a:t>
            </a:r>
            <a:r>
              <a:rPr lang="ko-KR" altLang="en-US" sz="1000" dirty="0" smtClean="0"/>
              <a:t> 추방되었습니다</a:t>
            </a:r>
            <a:r>
              <a:rPr lang="en-US" altLang="ko-KR" sz="1000" dirty="0" smtClean="0"/>
              <a:t>.</a:t>
            </a:r>
          </a:p>
          <a:p>
            <a:pPr algn="ctr"/>
            <a:r>
              <a:rPr lang="ko-KR" altLang="en-US" sz="1000" dirty="0" smtClean="0"/>
              <a:t>요새를 재건하세요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자동 재건까지 </a:t>
            </a:r>
            <a:r>
              <a:rPr lang="en-US" altLang="ko-KR" sz="1000" dirty="0" smtClean="0">
                <a:solidFill>
                  <a:srgbClr val="FF0000"/>
                </a:solidFill>
              </a:rPr>
              <a:t>12</a:t>
            </a:r>
            <a:r>
              <a:rPr lang="ko-KR" altLang="en-US" sz="1000" dirty="0" smtClean="0">
                <a:solidFill>
                  <a:srgbClr val="FF0000"/>
                </a:solidFill>
              </a:rPr>
              <a:t>시간 남음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0000"/>
              </a:solidFill>
            </a:endParaRPr>
          </a:p>
          <a:p>
            <a:pPr algn="ctr"/>
            <a:endParaRPr lang="en-US" altLang="ko-KR" sz="1000" dirty="0">
              <a:solidFill>
                <a:srgbClr val="FF0000"/>
              </a:solidFill>
            </a:endParaRPr>
          </a:p>
          <a:p>
            <a:pPr algn="ctr"/>
            <a:endParaRPr lang="en-US" altLang="ko-KR" sz="1000" dirty="0" smtClean="0"/>
          </a:p>
          <a:p>
            <a:pPr algn="ctr"/>
            <a:r>
              <a:rPr lang="ko-KR" altLang="en-US" sz="1050" b="1" dirty="0" smtClean="0">
                <a:solidFill>
                  <a:srgbClr val="FFC000"/>
                </a:solidFill>
              </a:rPr>
              <a:t>즉</a:t>
            </a:r>
            <a:r>
              <a:rPr lang="ko-KR" altLang="en-US" sz="1050" b="1" dirty="0">
                <a:solidFill>
                  <a:srgbClr val="FFC000"/>
                </a:solidFill>
              </a:rPr>
              <a:t>시</a:t>
            </a:r>
            <a:r>
              <a:rPr lang="ko-KR" altLang="en-US" sz="1050" b="1" dirty="0" smtClean="0">
                <a:solidFill>
                  <a:srgbClr val="FFC000"/>
                </a:solidFill>
              </a:rPr>
              <a:t> 재건하면 </a:t>
            </a:r>
            <a:r>
              <a:rPr lang="en-US" altLang="ko-KR" sz="1050" b="1" dirty="0" smtClean="0">
                <a:solidFill>
                  <a:srgbClr val="FFC000"/>
                </a:solidFill>
              </a:rPr>
              <a:t>120% </a:t>
            </a:r>
            <a:r>
              <a:rPr lang="ko-KR" altLang="en-US" sz="1050" b="1" dirty="0" smtClean="0">
                <a:solidFill>
                  <a:srgbClr val="FFC000"/>
                </a:solidFill>
              </a:rPr>
              <a:t>공격력 </a:t>
            </a:r>
            <a:r>
              <a:rPr lang="ko-KR" altLang="en-US" sz="1050" b="1" dirty="0" err="1" smtClean="0">
                <a:solidFill>
                  <a:srgbClr val="FFC000"/>
                </a:solidFill>
              </a:rPr>
              <a:t>버프</a:t>
            </a:r>
            <a:endParaRPr lang="en-US" altLang="ko-KR" sz="1050" b="1" dirty="0">
              <a:solidFill>
                <a:srgbClr val="FFC000"/>
              </a:solidFill>
            </a:endParaRPr>
          </a:p>
          <a:p>
            <a:pPr algn="ctr"/>
            <a:endParaRPr lang="en-US" altLang="ko-KR" sz="800" dirty="0" smtClean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/>
          </a:p>
        </p:txBody>
      </p:sp>
      <p:sp>
        <p:nvSpPr>
          <p:cNvPr id="226" name="순서도: 대체 처리 225"/>
          <p:cNvSpPr/>
          <p:nvPr/>
        </p:nvSpPr>
        <p:spPr>
          <a:xfrm>
            <a:off x="7380312" y="2262928"/>
            <a:ext cx="720079" cy="36930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rgbClr val="FFC000"/>
                </a:solidFill>
              </a:rPr>
              <a:t>즉</a:t>
            </a:r>
            <a:r>
              <a:rPr lang="ko-KR" altLang="en-US" sz="800">
                <a:solidFill>
                  <a:srgbClr val="FFC000"/>
                </a:solidFill>
              </a:rPr>
              <a:t>시</a:t>
            </a:r>
            <a:endParaRPr lang="en-US" altLang="ko-KR" sz="8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800" dirty="0" smtClean="0">
                <a:solidFill>
                  <a:srgbClr val="FFC000"/>
                </a:solidFill>
              </a:rPr>
              <a:t>재건하기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pic>
        <p:nvPicPr>
          <p:cNvPr id="227" name="Picture 3" descr="C:\work_2015\titan\proto\Sprites\c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53" y="1510964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" name="오른쪽 화살표 227"/>
          <p:cNvSpPr/>
          <p:nvPr/>
        </p:nvSpPr>
        <p:spPr>
          <a:xfrm rot="20886455">
            <a:off x="2114437" y="2636056"/>
            <a:ext cx="1888405" cy="568240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다른 유저를 공격</a:t>
            </a:r>
            <a:endParaRPr lang="ko-KR" altLang="en-US" sz="1000" b="1" dirty="0"/>
          </a:p>
        </p:txBody>
      </p:sp>
      <p:sp>
        <p:nvSpPr>
          <p:cNvPr id="3" name="폭발 1 2"/>
          <p:cNvSpPr/>
          <p:nvPr/>
        </p:nvSpPr>
        <p:spPr>
          <a:xfrm>
            <a:off x="3995936" y="2020472"/>
            <a:ext cx="773547" cy="832464"/>
          </a:xfrm>
          <a:prstGeom prst="irregularSeal1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화재발생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4" name="Picture 3" descr="C:\work_2015\titan\proto\Sprites\c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113" y="2922614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4684637" y="2264665"/>
            <a:ext cx="1973237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1.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적 본진을 여러 번 격파하면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.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사각형 설명선 38"/>
          <p:cNvSpPr/>
          <p:nvPr/>
        </p:nvSpPr>
        <p:spPr>
          <a:xfrm>
            <a:off x="35496" y="4725144"/>
            <a:ext cx="9058285" cy="2095968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92D050"/>
                </a:solidFill>
              </a:rPr>
              <a:t>적을 추방하는 방법</a:t>
            </a:r>
            <a:endParaRPr lang="en-US" altLang="ko-KR" sz="1400" b="1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ko-KR" altLang="en-US" sz="1000" dirty="0">
              <a:solidFill>
                <a:srgbClr val="92D050"/>
              </a:solidFill>
            </a:endParaRPr>
          </a:p>
        </p:txBody>
      </p:sp>
      <p:pic>
        <p:nvPicPr>
          <p:cNvPr id="40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67" y="5967762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676379" y="6495147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방어도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80%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504" y="5085184"/>
            <a:ext cx="268617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1.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적 본진을 파괴하면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n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분 동안 화재가 발생하며 방어도가 지속적으로 하락한다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.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4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455" y="5981501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3990067" y="6508886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방어도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85%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47921" y="5085184"/>
            <a:ext cx="2942450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.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불이 꺼지면 방어도가 회복되기 시작된다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. </a:t>
            </a:r>
          </a:p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재차 본진을 파괴해서 계속 화재를 일으키자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8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126" y="5979808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7011738" y="6507193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방어도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0%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0" name="폭발 1 49"/>
          <p:cNvSpPr/>
          <p:nvPr/>
        </p:nvSpPr>
        <p:spPr>
          <a:xfrm>
            <a:off x="1119097" y="5639663"/>
            <a:ext cx="773547" cy="832464"/>
          </a:xfrm>
          <a:prstGeom prst="irregularSeal1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화재발생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541408" y="5100999"/>
            <a:ext cx="2351072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.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방어도가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0%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가 되었을 때 공격하면 적은 추방된다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.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7" name="폭발 1 56"/>
          <p:cNvSpPr/>
          <p:nvPr/>
        </p:nvSpPr>
        <p:spPr>
          <a:xfrm>
            <a:off x="7536024" y="5792063"/>
            <a:ext cx="773547" cy="832464"/>
          </a:xfrm>
          <a:prstGeom prst="irregularSeal1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화재발생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9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영웅 카드를 모아서 영웅의 종류가 많아지면</a:t>
            </a:r>
            <a:r>
              <a:rPr lang="en-US" altLang="ko-KR" sz="1600" dirty="0" smtClean="0"/>
              <a:t>?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소유한 영웅의 종류만큼 요새를 더 만들 수 있다</a:t>
            </a:r>
            <a:r>
              <a:rPr lang="en-US" altLang="ko-KR" sz="1200" dirty="0" smtClean="0"/>
              <a:t>.</a:t>
            </a: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요새를 </a:t>
            </a:r>
            <a:r>
              <a:rPr lang="en-US" altLang="ko-KR" sz="1200" dirty="0" smtClean="0"/>
              <a:t>N</a:t>
            </a:r>
            <a:r>
              <a:rPr lang="ko-KR" altLang="en-US" sz="1200" dirty="0" smtClean="0"/>
              <a:t>개 만들</a:t>
            </a:r>
            <a:r>
              <a:rPr lang="ko-KR" altLang="en-US" sz="1200" dirty="0"/>
              <a:t>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buff</a:t>
            </a:r>
            <a:r>
              <a:rPr lang="ko-KR" altLang="en-US" sz="1200" dirty="0" smtClean="0"/>
              <a:t>효과를 주는 </a:t>
            </a:r>
            <a:r>
              <a:rPr lang="ko-KR" altLang="en-US" sz="1200" b="1" dirty="0" smtClean="0"/>
              <a:t>피라미드</a:t>
            </a:r>
            <a:r>
              <a:rPr lang="ko-KR" altLang="en-US" sz="1200" dirty="0" smtClean="0"/>
              <a:t>를 건설할 수 있다</a:t>
            </a:r>
            <a:r>
              <a:rPr lang="en-US" altLang="ko-KR" sz="1200" dirty="0" smtClean="0"/>
              <a:t>.  </a:t>
            </a:r>
          </a:p>
          <a:p>
            <a:pPr algn="l"/>
            <a:r>
              <a:rPr lang="en-US" altLang="ko-KR" sz="1200" dirty="0" smtClean="0"/>
              <a:t>3. </a:t>
            </a:r>
            <a:r>
              <a:rPr lang="ko-KR" altLang="en-US" sz="1200" b="1" dirty="0" smtClean="0"/>
              <a:t>피라미드</a:t>
            </a:r>
            <a:r>
              <a:rPr lang="ko-KR" altLang="en-US" sz="1200" dirty="0" smtClean="0"/>
              <a:t>는 이주가 불가능 하며 공격을 당하면 파괴된다</a:t>
            </a:r>
            <a:r>
              <a:rPr lang="en-US" altLang="ko-KR" sz="1200" dirty="0" smtClean="0"/>
              <a:t>. </a:t>
            </a:r>
          </a:p>
        </p:txBody>
      </p:sp>
      <p:pic>
        <p:nvPicPr>
          <p:cNvPr id="177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50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772" y="2798390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/>
          <p:cNvSpPr txBox="1"/>
          <p:nvPr/>
        </p:nvSpPr>
        <p:spPr>
          <a:xfrm>
            <a:off x="971600" y="3309507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나의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3" name="오른쪽 화살표 32"/>
          <p:cNvSpPr/>
          <p:nvPr/>
        </p:nvSpPr>
        <p:spPr>
          <a:xfrm rot="333724">
            <a:off x="2097637" y="3142382"/>
            <a:ext cx="1538491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요새를 더 생</a:t>
            </a:r>
            <a:r>
              <a:rPr lang="ko-KR" altLang="en-US" sz="1000" b="1" dirty="0"/>
              <a:t>성</a:t>
            </a:r>
          </a:p>
        </p:txBody>
      </p:sp>
      <p:pic>
        <p:nvPicPr>
          <p:cNvPr id="34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113" y="2922614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99" y="3192566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3160527" y="3703683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나의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37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040" y="3316790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오른쪽 화살표 41"/>
          <p:cNvSpPr/>
          <p:nvPr/>
        </p:nvSpPr>
        <p:spPr>
          <a:xfrm rot="21250133">
            <a:off x="2144291" y="2796947"/>
            <a:ext cx="1538491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요새를 더 생</a:t>
            </a:r>
            <a:r>
              <a:rPr lang="ko-KR" altLang="en-US" sz="1000" b="1" dirty="0"/>
              <a:t>성</a:t>
            </a:r>
          </a:p>
        </p:txBody>
      </p:sp>
      <p:pic>
        <p:nvPicPr>
          <p:cNvPr id="46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342" y="2504240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683" y="2628464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오른쪽 화살표 53"/>
          <p:cNvSpPr/>
          <p:nvPr/>
        </p:nvSpPr>
        <p:spPr>
          <a:xfrm rot="20450030">
            <a:off x="2109830" y="2331584"/>
            <a:ext cx="2360529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요새를 더 생성</a:t>
            </a:r>
            <a:endParaRPr lang="ko-KR" altLang="en-US" sz="1000" b="1" dirty="0"/>
          </a:p>
        </p:txBody>
      </p:sp>
      <p:pic>
        <p:nvPicPr>
          <p:cNvPr id="55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76" y="1770351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17" y="1894575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fnf\titan\proto\Sprites\Unit\ISO_Unit_Magiclab_c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53" y="3429000"/>
            <a:ext cx="1018375" cy="112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3312927" y="3038518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나의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845949" y="2258019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나의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0" name="오른쪽 화살표 59"/>
          <p:cNvSpPr/>
          <p:nvPr/>
        </p:nvSpPr>
        <p:spPr>
          <a:xfrm rot="822957">
            <a:off x="2068641" y="3624246"/>
            <a:ext cx="2919759" cy="48314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피라미드 건설</a:t>
            </a:r>
            <a:endParaRPr lang="ko-KR" altLang="en-US" sz="10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4488050" y="4293096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나의 피라미드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2" name="사각형 설명선 61"/>
          <p:cNvSpPr/>
          <p:nvPr/>
        </p:nvSpPr>
        <p:spPr>
          <a:xfrm>
            <a:off x="35496" y="4725144"/>
            <a:ext cx="9058285" cy="2095968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92D050"/>
                </a:solidFill>
              </a:rPr>
              <a:t>영웅카드를 모아서 요새를 많이 지을 수록 피라미드는 강해진다</a:t>
            </a:r>
            <a:r>
              <a:rPr lang="en-US" altLang="ko-KR" sz="1400" b="1" dirty="0" smtClean="0">
                <a:solidFill>
                  <a:srgbClr val="92D050"/>
                </a:solidFill>
              </a:rPr>
              <a:t>. </a:t>
            </a: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92D050"/>
                </a:solidFill>
              </a:rPr>
              <a:t>피라미드는 채집속도</a:t>
            </a:r>
            <a:r>
              <a:rPr lang="en-US" altLang="ko-KR" sz="1000" dirty="0" smtClean="0">
                <a:solidFill>
                  <a:srgbClr val="92D050"/>
                </a:solidFill>
              </a:rPr>
              <a:t>/ </a:t>
            </a:r>
            <a:r>
              <a:rPr lang="ko-KR" altLang="en-US" sz="1000" dirty="0" smtClean="0">
                <a:solidFill>
                  <a:srgbClr val="92D050"/>
                </a:solidFill>
              </a:rPr>
              <a:t>건물 생산량</a:t>
            </a:r>
            <a:r>
              <a:rPr lang="en-US" altLang="ko-KR" sz="1000" dirty="0" smtClean="0">
                <a:solidFill>
                  <a:srgbClr val="92D050"/>
                </a:solidFill>
              </a:rPr>
              <a:t>/ </a:t>
            </a:r>
            <a:r>
              <a:rPr lang="ko-KR" altLang="en-US" sz="1000" dirty="0" smtClean="0">
                <a:solidFill>
                  <a:srgbClr val="92D050"/>
                </a:solidFill>
              </a:rPr>
              <a:t>병사의 전투력 등에 영향을 주는 오라를 발생시킨다</a:t>
            </a:r>
            <a:r>
              <a:rPr lang="en-US" altLang="ko-KR" sz="1000" dirty="0" smtClean="0">
                <a:solidFill>
                  <a:srgbClr val="92D050"/>
                </a:solidFill>
              </a:rPr>
              <a:t>.</a:t>
            </a: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ko-KR" altLang="en-US" sz="1000" dirty="0">
              <a:solidFill>
                <a:srgbClr val="92D050"/>
              </a:solidFill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46" y="5085528"/>
            <a:ext cx="1351238" cy="1497319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5078605"/>
            <a:ext cx="1351238" cy="1497319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312" y="5078604"/>
            <a:ext cx="1351238" cy="1497319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002" y="5098606"/>
            <a:ext cx="1351238" cy="1497319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12" y="5078603"/>
            <a:ext cx="1351238" cy="149731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599618" y="6488566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요새가 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3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개일 때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109300" y="6495147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요새가 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5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개일 때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90830" y="6495146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요새가 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10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개일 때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316253" y="6472814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요새가 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15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개일 때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13755" y="6459736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요새가 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20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개일 때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38" name="순서도: 대체 처리 37"/>
          <p:cNvSpPr/>
          <p:nvPr/>
        </p:nvSpPr>
        <p:spPr>
          <a:xfrm>
            <a:off x="903377" y="6276514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39" name="순서도: 대체 처리 38"/>
          <p:cNvSpPr/>
          <p:nvPr/>
        </p:nvSpPr>
        <p:spPr>
          <a:xfrm>
            <a:off x="2480482" y="6276513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40" name="순서도: 대체 처리 39"/>
          <p:cNvSpPr/>
          <p:nvPr/>
        </p:nvSpPr>
        <p:spPr>
          <a:xfrm>
            <a:off x="4049558" y="6293396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41" name="순서도: 대체 처리 40"/>
          <p:cNvSpPr/>
          <p:nvPr/>
        </p:nvSpPr>
        <p:spPr>
          <a:xfrm>
            <a:off x="5626663" y="6293395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43" name="순서도: 대체 처리 42"/>
          <p:cNvSpPr/>
          <p:nvPr/>
        </p:nvSpPr>
        <p:spPr>
          <a:xfrm>
            <a:off x="7236296" y="6282763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05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722313" y="1346845"/>
            <a:ext cx="7772400" cy="1362075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전략 요소</a:t>
            </a:r>
            <a:endParaRPr lang="ko-KR" altLang="en-US" sz="4000" dirty="0"/>
          </a:p>
        </p:txBody>
      </p:sp>
      <p:sp>
        <p:nvSpPr>
          <p:cNvPr id="29" name="텍스트 개체 틀 4"/>
          <p:cNvSpPr txBox="1">
            <a:spLocks/>
          </p:cNvSpPr>
          <p:nvPr/>
        </p:nvSpPr>
        <p:spPr>
          <a:xfrm>
            <a:off x="539552" y="2852936"/>
            <a:ext cx="8136903" cy="3096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어디까지 강해질 수 있는가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세력 싸움은 어떻게 이루어지는가</a:t>
            </a:r>
          </a:p>
        </p:txBody>
      </p:sp>
    </p:spTree>
    <p:extLst>
      <p:ext uri="{BB962C8B-B14F-4D97-AF65-F5344CB8AC3E}">
        <p14:creationId xmlns:p14="http://schemas.microsoft.com/office/powerpoint/2010/main" val="399395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요새가 남들보다 많다면 가능한 전략이 많아진다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하나의 요새를 </a:t>
            </a:r>
            <a:r>
              <a:rPr lang="ko-KR" altLang="en-US" sz="1200" b="1" dirty="0" smtClean="0"/>
              <a:t>협공</a:t>
            </a:r>
            <a:r>
              <a:rPr lang="ko-KR" altLang="en-US" sz="1200" dirty="0" smtClean="0"/>
              <a:t>해서 뚫거나</a:t>
            </a:r>
            <a:r>
              <a:rPr lang="en-US" altLang="ko-KR" sz="1200" dirty="0" smtClean="0"/>
              <a:t>.</a:t>
            </a: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감당하기 어려운 공격은 병력을 모아서 방어한다</a:t>
            </a:r>
            <a:r>
              <a:rPr lang="en-US" altLang="ko-KR" sz="1200" dirty="0" smtClean="0"/>
              <a:t>.</a:t>
            </a:r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dirty="0" smtClean="0"/>
              <a:t>채집에 특화된 요새를 만들어서 남들보다 빨리 성장할 수 있다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38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50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456" y="1827313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2195736" y="2338430"/>
            <a:ext cx="89362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공</a:t>
            </a:r>
            <a:r>
              <a:rPr lang="ko-KR" altLang="en-US" sz="1000" b="1" dirty="0">
                <a:solidFill>
                  <a:srgbClr val="FFFF00"/>
                </a:solidFill>
              </a:rPr>
              <a:t>격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42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797" y="1951537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46" y="3124744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2483768" y="3590109"/>
            <a:ext cx="94804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공</a:t>
            </a:r>
            <a:r>
              <a:rPr lang="ko-KR" altLang="en-US" sz="1000" b="1" dirty="0">
                <a:solidFill>
                  <a:srgbClr val="FFFF00"/>
                </a:solidFill>
              </a:rPr>
              <a:t>격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45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987" y="3248968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89" y="2436418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630" y="2560642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814" y="4334654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948" y="4264968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E:\fnf\titan\proto\Sprites\Unit\ISO_Unit_Magiclab_c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64" y="2359437"/>
            <a:ext cx="1018375" cy="112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2699792" y="2924944"/>
            <a:ext cx="85167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공</a:t>
            </a:r>
            <a:r>
              <a:rPr lang="ko-KR" altLang="en-US" sz="1000" b="1" dirty="0">
                <a:solidFill>
                  <a:srgbClr val="FFFF00"/>
                </a:solidFill>
              </a:rPr>
              <a:t>격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182148" y="4813643"/>
            <a:ext cx="10165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지원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1361" y="3223533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나의 피라미드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66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55" y="1988840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5841206" y="2514066"/>
            <a:ext cx="81902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적의 요새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71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273" y="3974550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614" y="4098774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4901314" y="4453539"/>
            <a:ext cx="1025403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탱</a:t>
            </a:r>
            <a:r>
              <a:rPr lang="ko-KR" altLang="en-US" sz="1000" b="1" dirty="0">
                <a:solidFill>
                  <a:srgbClr val="FFFF00"/>
                </a:solidFill>
              </a:rPr>
              <a:t>커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요새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8" name="오른쪽 화살표 77"/>
          <p:cNvSpPr/>
          <p:nvPr/>
        </p:nvSpPr>
        <p:spPr>
          <a:xfrm rot="19392629">
            <a:off x="3294680" y="2945678"/>
            <a:ext cx="1132362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집결</a:t>
            </a:r>
            <a:endParaRPr lang="ko-KR" altLang="en-US" sz="1000" b="1" dirty="0"/>
          </a:p>
        </p:txBody>
      </p:sp>
      <p:sp>
        <p:nvSpPr>
          <p:cNvPr id="79" name="오른쪽 화살표 78"/>
          <p:cNvSpPr/>
          <p:nvPr/>
        </p:nvSpPr>
        <p:spPr>
          <a:xfrm rot="21099593">
            <a:off x="3411663" y="2593025"/>
            <a:ext cx="928714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집결</a:t>
            </a:r>
            <a:endParaRPr lang="ko-KR" altLang="en-US" sz="1000" b="1" dirty="0"/>
          </a:p>
        </p:txBody>
      </p:sp>
      <p:sp>
        <p:nvSpPr>
          <p:cNvPr id="80" name="오른쪽 화살표 79"/>
          <p:cNvSpPr/>
          <p:nvPr/>
        </p:nvSpPr>
        <p:spPr>
          <a:xfrm rot="814068">
            <a:off x="3033004" y="2242883"/>
            <a:ext cx="1327711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집결</a:t>
            </a:r>
            <a:endParaRPr lang="ko-KR" altLang="en-US" sz="1000" b="1" dirty="0"/>
          </a:p>
        </p:txBody>
      </p:sp>
      <p:sp>
        <p:nvSpPr>
          <p:cNvPr id="81" name="오른쪽 화살표 80"/>
          <p:cNvSpPr/>
          <p:nvPr/>
        </p:nvSpPr>
        <p:spPr>
          <a:xfrm rot="20101073" flipH="1">
            <a:off x="5707837" y="2929583"/>
            <a:ext cx="2211823" cy="158934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강적의 공격은 병력을 모아 </a:t>
            </a:r>
            <a:endParaRPr lang="en-US" altLang="ko-KR" sz="1000" b="1" dirty="0" smtClean="0"/>
          </a:p>
          <a:p>
            <a:pPr algn="ctr"/>
            <a:r>
              <a:rPr lang="ko-KR" altLang="en-US" sz="1400" b="1" dirty="0" smtClean="0"/>
              <a:t>집중방어</a:t>
            </a:r>
            <a:endParaRPr lang="ko-KR" altLang="en-US" sz="1400" b="1" dirty="0"/>
          </a:p>
        </p:txBody>
      </p:sp>
      <p:pic>
        <p:nvPicPr>
          <p:cNvPr id="83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271" y="4700023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99" y="4574065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3899605" y="5179012"/>
            <a:ext cx="10165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지원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4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2" name="오른쪽 화살표 91"/>
          <p:cNvSpPr/>
          <p:nvPr/>
        </p:nvSpPr>
        <p:spPr>
          <a:xfrm rot="19964699">
            <a:off x="4432782" y="4777384"/>
            <a:ext cx="609277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지원</a:t>
            </a:r>
            <a:endParaRPr lang="ko-KR" altLang="en-US" sz="1000" b="1" dirty="0"/>
          </a:p>
        </p:txBody>
      </p:sp>
      <p:sp>
        <p:nvSpPr>
          <p:cNvPr id="93" name="오른쪽 화살표 92"/>
          <p:cNvSpPr/>
          <p:nvPr/>
        </p:nvSpPr>
        <p:spPr>
          <a:xfrm rot="20887749">
            <a:off x="3729334" y="4433216"/>
            <a:ext cx="1008509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방어지원</a:t>
            </a:r>
            <a:endParaRPr lang="ko-KR" altLang="en-US" sz="1000" b="1" dirty="0"/>
          </a:p>
        </p:txBody>
      </p:sp>
      <p:sp>
        <p:nvSpPr>
          <p:cNvPr id="94" name="오른쪽 화살표 93"/>
          <p:cNvSpPr/>
          <p:nvPr/>
        </p:nvSpPr>
        <p:spPr>
          <a:xfrm rot="21104853">
            <a:off x="4153612" y="2184382"/>
            <a:ext cx="1739266" cy="83995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강한 적을 </a:t>
            </a:r>
            <a:r>
              <a:rPr lang="ko-KR" altLang="en-US" sz="1600" b="1" dirty="0" smtClean="0"/>
              <a:t>협공</a:t>
            </a:r>
            <a:endParaRPr lang="ko-KR" altLang="en-US" sz="1600" b="1" dirty="0"/>
          </a:p>
        </p:txBody>
      </p:sp>
      <p:pic>
        <p:nvPicPr>
          <p:cNvPr id="9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2712059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/>
          <p:cNvSpPr txBox="1"/>
          <p:nvPr/>
        </p:nvSpPr>
        <p:spPr>
          <a:xfrm>
            <a:off x="7678711" y="3237285"/>
            <a:ext cx="81902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적의 요새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61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길드를 조직해서 지역을 장악하기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높은 레벨 지역은 한정적이므로 쟁탈전이 심화될 것이다</a:t>
            </a:r>
            <a:r>
              <a:rPr lang="en-US" altLang="ko-KR" sz="1200" dirty="0" smtClean="0"/>
              <a:t>.</a:t>
            </a: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err="1" smtClean="0"/>
              <a:t>길드원과</a:t>
            </a:r>
            <a:r>
              <a:rPr lang="ko-KR" altLang="en-US" sz="1200" dirty="0" smtClean="0"/>
              <a:t> 함께 방어진을 만들고 안전한 광산을 만든다</a:t>
            </a:r>
            <a:r>
              <a:rPr lang="en-US" altLang="ko-KR" sz="1200" dirty="0" smtClean="0"/>
              <a:t>.</a:t>
            </a:r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dirty="0" smtClean="0"/>
              <a:t>길드 지역에 이로운 </a:t>
            </a:r>
            <a:r>
              <a:rPr lang="ko-KR" altLang="en-US" sz="1200" dirty="0" err="1" smtClean="0"/>
              <a:t>버프를</a:t>
            </a:r>
            <a:r>
              <a:rPr lang="ko-KR" altLang="en-US" sz="1200" dirty="0" smtClean="0"/>
              <a:t> 주는 </a:t>
            </a:r>
            <a:r>
              <a:rPr lang="ko-KR" altLang="en-US" sz="1200" b="1" dirty="0" err="1" smtClean="0"/>
              <a:t>길드성</a:t>
            </a:r>
            <a:r>
              <a:rPr lang="ko-KR" altLang="en-US" sz="1200" dirty="0" err="1" smtClean="0"/>
              <a:t>을</a:t>
            </a:r>
            <a:r>
              <a:rPr lang="ko-KR" altLang="en-US" sz="1200" dirty="0" smtClean="0"/>
              <a:t> 건설한다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38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50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852" y="141277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06" y="155679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10" y="1728814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570" y="202295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392" y="233671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66380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328" y="187055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14646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332" y="233671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617" y="2600787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563" y="2600787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921" y="2914550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55" y="285293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04" y="180065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72" y="1978674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34" y="2021806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02" y="2199829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767" y="226593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835" y="244396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003" y="206084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67" y="227687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264" y="2692246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332" y="2870269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48880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895" y="242088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121" y="251673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189" y="269476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E:\fnf\titan\proto\Sprites\Unit\ISO_Unit_Magiclab_c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443961"/>
            <a:ext cx="1018375" cy="112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89" y="282688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457" y="300490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98202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16004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959" y="2928937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999" y="3072953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911" y="330243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943" y="3418596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90" y="323282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358" y="341084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879" y="3492520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911" y="366048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975" y="371275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43" y="389077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412" y="3263249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108" y="351669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28" y="373077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77" y="397933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268" y="422288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10" y="314136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40" y="3482459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501" y="364641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206" y="385690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330" y="419854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507" y="448889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37" y="2595836"/>
            <a:ext cx="1221069" cy="13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4171546" y="3787226"/>
            <a:ext cx="10165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srgbClr val="FFFF00"/>
                </a:solidFill>
              </a:rPr>
              <a:t>길드성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61" name="순서도: 대체 처리 60"/>
          <p:cNvSpPr/>
          <p:nvPr/>
        </p:nvSpPr>
        <p:spPr>
          <a:xfrm>
            <a:off x="4245767" y="3700859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5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3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err="1" smtClean="0"/>
              <a:t>길드전은</a:t>
            </a:r>
            <a:r>
              <a:rPr lang="ko-KR" altLang="en-US" sz="1600" dirty="0" smtClean="0"/>
              <a:t> 이런 식으로 진행될 것이다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적이 자는 시간대에 선발대 </a:t>
            </a:r>
            <a:r>
              <a:rPr lang="ko-KR" altLang="en-US" sz="1200" dirty="0" err="1" smtClean="0"/>
              <a:t>몇명이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적진으로 이주한다</a:t>
            </a:r>
            <a:r>
              <a:rPr lang="en-US" altLang="ko-KR" sz="1200" dirty="0" smtClean="0"/>
              <a:t>. </a:t>
            </a: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적진의 약한 부분을 협공해서 </a:t>
            </a:r>
            <a:r>
              <a:rPr lang="ko-KR" altLang="en-US" sz="1200" dirty="0" err="1" smtClean="0"/>
              <a:t>길드성</a:t>
            </a:r>
            <a:r>
              <a:rPr lang="ko-KR" altLang="en-US" sz="1200" dirty="0" smtClean="0"/>
              <a:t> 까지 길을 뚫는다</a:t>
            </a:r>
            <a:r>
              <a:rPr lang="en-US" altLang="ko-KR" sz="1200" dirty="0" smtClean="0"/>
              <a:t>.</a:t>
            </a:r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dirty="0" err="1" smtClean="0"/>
              <a:t>길드성을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파괴한 후 </a:t>
            </a:r>
            <a:r>
              <a:rPr lang="ko-KR" altLang="en-US" sz="1200" dirty="0" err="1" smtClean="0"/>
              <a:t>버프가</a:t>
            </a:r>
            <a:r>
              <a:rPr lang="ko-KR" altLang="en-US" sz="1200" dirty="0" smtClean="0"/>
              <a:t> 없어진 적들을 신나게 학살한다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38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50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852" y="141277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06" y="155679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10" y="1728814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570" y="202295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392" y="233671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66380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328" y="187055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14646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332" y="233671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617" y="2600787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563" y="2600787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921" y="2914550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55" y="285293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04" y="180065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72" y="1978674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34" y="2021806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02" y="2199829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767" y="226593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835" y="244396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003" y="206084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67" y="227687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264" y="2692246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332" y="2870269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48880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895" y="242088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121" y="251673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189" y="269476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E:\fnf\titan\proto\Sprites\Unit\ISO_Unit_Magiclab_c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443961"/>
            <a:ext cx="1018375" cy="112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89" y="282688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457" y="300490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98202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16004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959" y="2928937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999" y="3072953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911" y="330243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943" y="3418596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879" y="3492520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911" y="366048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975" y="371275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43" y="389077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412" y="3263249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108" y="351669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28" y="373077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77" y="397933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268" y="422288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10" y="314136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330" y="419854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507" y="448889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37" y="2595836"/>
            <a:ext cx="1221069" cy="13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4171546" y="3787226"/>
            <a:ext cx="10165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srgbClr val="FFFF00"/>
                </a:solidFill>
              </a:rPr>
              <a:t>길드성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98" name="폭발 1 97"/>
          <p:cNvSpPr/>
          <p:nvPr/>
        </p:nvSpPr>
        <p:spPr>
          <a:xfrm>
            <a:off x="4153603" y="2656721"/>
            <a:ext cx="773547" cy="832464"/>
          </a:xfrm>
          <a:prstGeom prst="irregularSeal1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화재발생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9" name="오른쪽 화살표 98"/>
          <p:cNvSpPr/>
          <p:nvPr/>
        </p:nvSpPr>
        <p:spPr>
          <a:xfrm rot="18160550">
            <a:off x="2045948" y="4743023"/>
            <a:ext cx="1132362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집결</a:t>
            </a:r>
            <a:endParaRPr lang="ko-KR" altLang="en-US" sz="1000" b="1" dirty="0"/>
          </a:p>
        </p:txBody>
      </p:sp>
      <p:sp>
        <p:nvSpPr>
          <p:cNvPr id="100" name="오른쪽 화살표 99"/>
          <p:cNvSpPr/>
          <p:nvPr/>
        </p:nvSpPr>
        <p:spPr>
          <a:xfrm rot="19867514">
            <a:off x="1635156" y="4495210"/>
            <a:ext cx="1166010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집결</a:t>
            </a:r>
            <a:endParaRPr lang="ko-KR" altLang="en-US" sz="1000" b="1" dirty="0"/>
          </a:p>
        </p:txBody>
      </p:sp>
      <p:sp>
        <p:nvSpPr>
          <p:cNvPr id="101" name="오른쪽 화살표 100"/>
          <p:cNvSpPr/>
          <p:nvPr/>
        </p:nvSpPr>
        <p:spPr>
          <a:xfrm rot="21181989">
            <a:off x="1362011" y="4149534"/>
            <a:ext cx="1327711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집결</a:t>
            </a:r>
            <a:endParaRPr lang="ko-KR" altLang="en-US" sz="1000" b="1" dirty="0"/>
          </a:p>
        </p:txBody>
      </p:sp>
      <p:sp>
        <p:nvSpPr>
          <p:cNvPr id="102" name="오른쪽 화살표 101"/>
          <p:cNvSpPr/>
          <p:nvPr/>
        </p:nvSpPr>
        <p:spPr>
          <a:xfrm rot="19872774">
            <a:off x="2650547" y="3651859"/>
            <a:ext cx="1739266" cy="839958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협공</a:t>
            </a:r>
            <a:endParaRPr lang="ko-KR" altLang="en-US" sz="1600" b="1" dirty="0"/>
          </a:p>
        </p:txBody>
      </p:sp>
      <p:pic>
        <p:nvPicPr>
          <p:cNvPr id="103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35" y="4077072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855815" y="4588189"/>
            <a:ext cx="89362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공</a:t>
            </a:r>
            <a:r>
              <a:rPr lang="ko-KR" altLang="en-US" sz="1000" b="1" dirty="0">
                <a:solidFill>
                  <a:srgbClr val="FFFF00"/>
                </a:solidFill>
              </a:rPr>
              <a:t>격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105" name="Picture 3" descr="C:\work_2015\titan\proto\Sprites\c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876" y="4201296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051" y="5135565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106"/>
          <p:cNvSpPr txBox="1"/>
          <p:nvPr/>
        </p:nvSpPr>
        <p:spPr>
          <a:xfrm>
            <a:off x="1861173" y="5600930"/>
            <a:ext cx="94804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공</a:t>
            </a:r>
            <a:r>
              <a:rPr lang="ko-KR" altLang="en-US" sz="1000" b="1" dirty="0">
                <a:solidFill>
                  <a:srgbClr val="FFFF00"/>
                </a:solidFill>
              </a:rPr>
              <a:t>격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108" name="Picture 3" descr="C:\work_2015\titan\proto\Sprites\c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392" y="5259789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368" y="4686177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3" descr="C:\work_2015\titan\proto\Sprites\c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09" y="4810401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/>
          <p:cNvSpPr txBox="1"/>
          <p:nvPr/>
        </p:nvSpPr>
        <p:spPr>
          <a:xfrm>
            <a:off x="1359871" y="5174703"/>
            <a:ext cx="85167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공</a:t>
            </a:r>
            <a:r>
              <a:rPr lang="ko-KR" altLang="en-US" sz="1000" b="1" dirty="0">
                <a:solidFill>
                  <a:srgbClr val="FFFF00"/>
                </a:solidFill>
              </a:rPr>
              <a:t>격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114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411" y="126100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896" y="882989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640" y="4670287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7" name="직선 화살표 연결선 116"/>
          <p:cNvCxnSpPr/>
          <p:nvPr/>
        </p:nvCxnSpPr>
        <p:spPr>
          <a:xfrm>
            <a:off x="3360346" y="4440234"/>
            <a:ext cx="5148294" cy="609105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V="1">
            <a:off x="2900614" y="1412776"/>
            <a:ext cx="4623714" cy="2566560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 flipV="1">
            <a:off x="2365867" y="1888531"/>
            <a:ext cx="315257" cy="1900509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형 설명선 119"/>
          <p:cNvSpPr/>
          <p:nvPr/>
        </p:nvSpPr>
        <p:spPr>
          <a:xfrm>
            <a:off x="128797" y="5600930"/>
            <a:ext cx="1953918" cy="1017328"/>
          </a:xfrm>
          <a:prstGeom prst="wedgeEllipseCallout">
            <a:avLst>
              <a:gd name="adj1" fmla="val 24343"/>
              <a:gd name="adj2" fmla="val -67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선발대가 야습해서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적을 무력화시킨다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2107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다음날 아침에 적들이 눈을 뜨면</a:t>
            </a:r>
            <a:r>
              <a:rPr lang="en-US" altLang="ko-KR" sz="1600" dirty="0" smtClean="0"/>
              <a:t>?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주요 공격요새의 병력이 </a:t>
            </a:r>
            <a:r>
              <a:rPr lang="ko-KR" altLang="en-US" sz="1200" dirty="0" err="1" smtClean="0"/>
              <a:t>몰살되서</a:t>
            </a:r>
            <a:r>
              <a:rPr lang="ko-KR" altLang="en-US" sz="1200" dirty="0" smtClean="0"/>
              <a:t> 반격이 불가능한 상태</a:t>
            </a:r>
            <a:r>
              <a:rPr lang="en-US" altLang="ko-KR" sz="1200" dirty="0" smtClean="0"/>
              <a:t> </a:t>
            </a: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대놓고 약탈당하는 중이므로 자원도 없는 상태</a:t>
            </a:r>
            <a:endParaRPr lang="en-US" altLang="ko-KR" sz="1200" dirty="0" smtClean="0"/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dirty="0" smtClean="0"/>
              <a:t>적의 선택지는</a:t>
            </a:r>
            <a:r>
              <a:rPr lang="en-US" altLang="ko-KR" sz="1200" dirty="0"/>
              <a:t> </a:t>
            </a:r>
            <a:r>
              <a:rPr lang="en-US" altLang="ko-KR" sz="1200" b="1" dirty="0" smtClean="0"/>
              <a:t>‘</a:t>
            </a:r>
            <a:r>
              <a:rPr lang="ko-KR" altLang="en-US" sz="1200" b="1" dirty="0" smtClean="0"/>
              <a:t>결재해서 바로 복수</a:t>
            </a:r>
            <a:r>
              <a:rPr lang="en-US" altLang="ko-KR" sz="1200" b="1" dirty="0" smtClean="0"/>
              <a:t>’,  ‘</a:t>
            </a:r>
            <a:r>
              <a:rPr lang="ko-KR" altLang="en-US" sz="1200" b="1" dirty="0" smtClean="0"/>
              <a:t>후퇴해서 복수 준비</a:t>
            </a:r>
            <a:r>
              <a:rPr lang="en-US" altLang="ko-KR" sz="1200" b="1" dirty="0" smtClean="0"/>
              <a:t>’,  ‘</a:t>
            </a:r>
            <a:r>
              <a:rPr lang="ko-KR" altLang="en-US" sz="1200" b="1" dirty="0" smtClean="0"/>
              <a:t>동맹에게 지원요청</a:t>
            </a:r>
            <a:r>
              <a:rPr lang="en-US" altLang="ko-KR" sz="1200" b="1" dirty="0" smtClean="0"/>
              <a:t>’,  ‘</a:t>
            </a:r>
            <a:r>
              <a:rPr lang="ko-KR" altLang="en-US" sz="1200" b="1" dirty="0" smtClean="0"/>
              <a:t>게임삭제</a:t>
            </a:r>
            <a:r>
              <a:rPr lang="en-US" altLang="ko-KR" sz="1200" b="1" dirty="0" smtClean="0"/>
              <a:t>’</a:t>
            </a:r>
          </a:p>
        </p:txBody>
      </p:sp>
      <p:pic>
        <p:nvPicPr>
          <p:cNvPr id="38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50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852" y="141277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06" y="155679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10" y="1728814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570" y="202295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392" y="233671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66380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328" y="187055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14646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332" y="233671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617" y="2600787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563" y="2600787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921" y="2914550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655" y="285293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04" y="180065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72" y="1978674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34" y="2021806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02" y="2199829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767" y="226593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835" y="244396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003" y="206084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67" y="227687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264" y="2692246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332" y="2870269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48880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895" y="242088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121" y="251673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189" y="269476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89" y="282688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457" y="300490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98202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16004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959" y="2928937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999" y="3072953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911" y="330243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943" y="3418596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879" y="3492520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911" y="366048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975" y="3712752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43" y="389077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412" y="3263249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108" y="351669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28" y="373077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77" y="397933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268" y="422288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10" y="314136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330" y="419854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507" y="448889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오른쪽 화살표 98"/>
          <p:cNvSpPr/>
          <p:nvPr/>
        </p:nvSpPr>
        <p:spPr>
          <a:xfrm rot="20613489">
            <a:off x="285415" y="5741412"/>
            <a:ext cx="1686394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방어지원 집결 중</a:t>
            </a:r>
            <a:endParaRPr lang="ko-KR" altLang="en-US" sz="1000" b="1" dirty="0"/>
          </a:p>
        </p:txBody>
      </p:sp>
      <p:sp>
        <p:nvSpPr>
          <p:cNvPr id="100" name="오른쪽 화살표 99"/>
          <p:cNvSpPr/>
          <p:nvPr/>
        </p:nvSpPr>
        <p:spPr>
          <a:xfrm rot="19867514">
            <a:off x="98799" y="5464114"/>
            <a:ext cx="1323031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방어지원 집결 중</a:t>
            </a:r>
            <a:endParaRPr lang="ko-KR" altLang="en-US" sz="1000" b="1" dirty="0"/>
          </a:p>
        </p:txBody>
      </p:sp>
      <p:sp>
        <p:nvSpPr>
          <p:cNvPr id="101" name="오른쪽 화살표 100"/>
          <p:cNvSpPr/>
          <p:nvPr/>
        </p:nvSpPr>
        <p:spPr>
          <a:xfrm rot="18842060">
            <a:off x="-140282" y="5002091"/>
            <a:ext cx="1495858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방어지원 집결 중</a:t>
            </a:r>
            <a:endParaRPr lang="ko-KR" altLang="en-US" sz="1000" b="1" dirty="0"/>
          </a:p>
        </p:txBody>
      </p:sp>
      <p:pic>
        <p:nvPicPr>
          <p:cNvPr id="103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35" y="4077072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855815" y="4588189"/>
            <a:ext cx="89362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공</a:t>
            </a:r>
            <a:r>
              <a:rPr lang="ko-KR" altLang="en-US" sz="1000" b="1" dirty="0">
                <a:solidFill>
                  <a:srgbClr val="FFFF00"/>
                </a:solidFill>
              </a:rPr>
              <a:t>격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105" name="Picture 3" descr="C:\work_2015\titan\proto\Sprites\c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876" y="4201296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051" y="5135565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106"/>
          <p:cNvSpPr txBox="1"/>
          <p:nvPr/>
        </p:nvSpPr>
        <p:spPr>
          <a:xfrm>
            <a:off x="1861173" y="5600930"/>
            <a:ext cx="94804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공</a:t>
            </a:r>
            <a:r>
              <a:rPr lang="ko-KR" altLang="en-US" sz="1000" b="1" dirty="0">
                <a:solidFill>
                  <a:srgbClr val="FFFF00"/>
                </a:solidFill>
              </a:rPr>
              <a:t>격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2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108" name="Picture 3" descr="C:\work_2015\titan\proto\Sprites\c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392" y="5259789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368" y="4686177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3" descr="C:\work_2015\titan\proto\Sprites\c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09" y="4810401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/>
          <p:cNvSpPr txBox="1"/>
          <p:nvPr/>
        </p:nvSpPr>
        <p:spPr>
          <a:xfrm>
            <a:off x="1359871" y="5174703"/>
            <a:ext cx="851676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공</a:t>
            </a:r>
            <a:r>
              <a:rPr lang="ko-KR" altLang="en-US" sz="1000" b="1" dirty="0">
                <a:solidFill>
                  <a:srgbClr val="FFFF00"/>
                </a:solidFill>
              </a:rPr>
              <a:t>격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 요새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3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9" name="오른쪽 화살표 78"/>
          <p:cNvSpPr/>
          <p:nvPr/>
        </p:nvSpPr>
        <p:spPr>
          <a:xfrm rot="17867999">
            <a:off x="1370301" y="3595325"/>
            <a:ext cx="819664" cy="48314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/>
              <a:t>약탈</a:t>
            </a:r>
            <a:endParaRPr lang="ko-KR" altLang="en-US" sz="1000" b="1" dirty="0"/>
          </a:p>
        </p:txBody>
      </p:sp>
      <p:sp>
        <p:nvSpPr>
          <p:cNvPr id="80" name="오른쪽 화살표 79"/>
          <p:cNvSpPr/>
          <p:nvPr/>
        </p:nvSpPr>
        <p:spPr>
          <a:xfrm rot="19441003">
            <a:off x="1442583" y="3345420"/>
            <a:ext cx="2473503" cy="48314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신나게 약탈</a:t>
            </a:r>
            <a:endParaRPr lang="ko-KR" altLang="en-US" sz="1000" b="1" dirty="0"/>
          </a:p>
        </p:txBody>
      </p:sp>
      <p:sp>
        <p:nvSpPr>
          <p:cNvPr id="91" name="오른쪽 화살표 90"/>
          <p:cNvSpPr/>
          <p:nvPr/>
        </p:nvSpPr>
        <p:spPr>
          <a:xfrm rot="19776110">
            <a:off x="1840222" y="4098228"/>
            <a:ext cx="2196220" cy="48314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신나게 약탈</a:t>
            </a:r>
            <a:endParaRPr lang="ko-KR" altLang="en-US" sz="1000" b="1" dirty="0"/>
          </a:p>
        </p:txBody>
      </p:sp>
      <p:sp>
        <p:nvSpPr>
          <p:cNvPr id="92" name="오른쪽 화살표 91"/>
          <p:cNvSpPr/>
          <p:nvPr/>
        </p:nvSpPr>
        <p:spPr>
          <a:xfrm rot="20739534">
            <a:off x="2012692" y="4612122"/>
            <a:ext cx="1723668" cy="48314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신나게 약탈</a:t>
            </a:r>
            <a:endParaRPr lang="ko-KR" altLang="en-US" sz="1000" b="1" dirty="0"/>
          </a:p>
        </p:txBody>
      </p:sp>
      <p:sp>
        <p:nvSpPr>
          <p:cNvPr id="93" name="오른쪽 화살표 92"/>
          <p:cNvSpPr/>
          <p:nvPr/>
        </p:nvSpPr>
        <p:spPr>
          <a:xfrm rot="19776110">
            <a:off x="2347287" y="4592583"/>
            <a:ext cx="2196220" cy="48314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신나게 약탈</a:t>
            </a:r>
            <a:endParaRPr lang="ko-KR" altLang="en-US" sz="1000" b="1" dirty="0"/>
          </a:p>
        </p:txBody>
      </p:sp>
      <p:sp>
        <p:nvSpPr>
          <p:cNvPr id="111" name="오른쪽 화살표 110"/>
          <p:cNvSpPr/>
          <p:nvPr/>
        </p:nvSpPr>
        <p:spPr>
          <a:xfrm rot="20190121">
            <a:off x="2480258" y="4714807"/>
            <a:ext cx="2676308" cy="48314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신나게 약탈</a:t>
            </a:r>
            <a:endParaRPr lang="ko-KR" altLang="en-US" sz="1000" b="1" dirty="0"/>
          </a:p>
        </p:txBody>
      </p:sp>
      <p:pic>
        <p:nvPicPr>
          <p:cNvPr id="113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411" y="126100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896" y="882989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640" y="4670287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타원형 설명선 115"/>
          <p:cNvSpPr/>
          <p:nvPr/>
        </p:nvSpPr>
        <p:spPr>
          <a:xfrm>
            <a:off x="395536" y="1112626"/>
            <a:ext cx="1951541" cy="1445246"/>
          </a:xfrm>
          <a:prstGeom prst="wedgeEllipseCallout">
            <a:avLst>
              <a:gd name="adj1" fmla="val 63262"/>
              <a:gd name="adj2" fmla="val -1316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내가 왜 여기 있지</a:t>
            </a:r>
            <a:r>
              <a:rPr lang="en-US" altLang="ko-KR" sz="1000" dirty="0" smtClean="0"/>
              <a:t>?</a:t>
            </a:r>
          </a:p>
          <a:p>
            <a:pPr algn="ctr"/>
            <a:r>
              <a:rPr lang="ko-KR" altLang="en-US" sz="1000" dirty="0" smtClean="0"/>
              <a:t>길드 성은 어디 있지</a:t>
            </a:r>
            <a:r>
              <a:rPr lang="en-US" altLang="ko-KR" sz="1000" dirty="0" smtClean="0"/>
              <a:t>?</a:t>
            </a:r>
          </a:p>
        </p:txBody>
      </p:sp>
      <p:sp>
        <p:nvSpPr>
          <p:cNvPr id="117" name="타원형 설명선 116"/>
          <p:cNvSpPr/>
          <p:nvPr/>
        </p:nvSpPr>
        <p:spPr>
          <a:xfrm>
            <a:off x="5969775" y="1112626"/>
            <a:ext cx="1331428" cy="1033842"/>
          </a:xfrm>
          <a:prstGeom prst="wedgeEllipseCallout">
            <a:avLst>
              <a:gd name="adj1" fmla="val 63844"/>
              <a:gd name="adj2" fmla="val -2440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병력이 하나도 없네</a:t>
            </a:r>
            <a:r>
              <a:rPr lang="en-US" altLang="ko-KR" sz="1000" dirty="0" smtClean="0"/>
              <a:t>??</a:t>
            </a:r>
          </a:p>
        </p:txBody>
      </p:sp>
      <p:sp>
        <p:nvSpPr>
          <p:cNvPr id="118" name="타원형 설명선 117"/>
          <p:cNvSpPr/>
          <p:nvPr/>
        </p:nvSpPr>
        <p:spPr>
          <a:xfrm>
            <a:off x="6897378" y="3342727"/>
            <a:ext cx="1331428" cy="1033842"/>
          </a:xfrm>
          <a:prstGeom prst="wedgeEllipseCallout">
            <a:avLst>
              <a:gd name="adj1" fmla="val 69082"/>
              <a:gd name="adj2" fmla="val 902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자원도 없네</a:t>
            </a:r>
            <a:r>
              <a:rPr lang="en-US" altLang="ko-KR" sz="1000" dirty="0" smtClean="0"/>
              <a:t>??</a:t>
            </a:r>
          </a:p>
        </p:txBody>
      </p:sp>
      <p:sp>
        <p:nvSpPr>
          <p:cNvPr id="119" name="타원형 설명선 118"/>
          <p:cNvSpPr/>
          <p:nvPr/>
        </p:nvSpPr>
        <p:spPr>
          <a:xfrm>
            <a:off x="4573643" y="4904003"/>
            <a:ext cx="1331428" cy="1033842"/>
          </a:xfrm>
          <a:prstGeom prst="wedgeEllipseCallout">
            <a:avLst>
              <a:gd name="adj1" fmla="val -13565"/>
              <a:gd name="adj2" fmla="val -67881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그만 좀 때려</a:t>
            </a:r>
            <a:endParaRPr lang="en-US" altLang="ko-KR" sz="1000" dirty="0" smtClean="0"/>
          </a:p>
        </p:txBody>
      </p:sp>
      <p:sp>
        <p:nvSpPr>
          <p:cNvPr id="120" name="폭발 1 119"/>
          <p:cNvSpPr/>
          <p:nvPr/>
        </p:nvSpPr>
        <p:spPr>
          <a:xfrm>
            <a:off x="1602460" y="2992101"/>
            <a:ext cx="773547" cy="832464"/>
          </a:xfrm>
          <a:prstGeom prst="irregularSeal1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화재발생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1" name="폭발 1 120"/>
          <p:cNvSpPr/>
          <p:nvPr/>
        </p:nvSpPr>
        <p:spPr>
          <a:xfrm>
            <a:off x="3397047" y="4043300"/>
            <a:ext cx="773547" cy="832464"/>
          </a:xfrm>
          <a:prstGeom prst="irregularSeal1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화재발생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2" name="폭발 1 121"/>
          <p:cNvSpPr/>
          <p:nvPr/>
        </p:nvSpPr>
        <p:spPr>
          <a:xfrm>
            <a:off x="4624025" y="4002217"/>
            <a:ext cx="773547" cy="832464"/>
          </a:xfrm>
          <a:prstGeom prst="irregularSeal1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화재발생</a:t>
            </a:r>
            <a:endParaRPr lang="ko-KR" altLang="en-US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74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722313" y="1346845"/>
            <a:ext cx="7772400" cy="1362075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전술 요소</a:t>
            </a:r>
            <a:endParaRPr lang="ko-KR" altLang="en-US" sz="4000" dirty="0"/>
          </a:p>
        </p:txBody>
      </p:sp>
      <p:sp>
        <p:nvSpPr>
          <p:cNvPr id="29" name="텍스트 개체 틀 4"/>
          <p:cNvSpPr txBox="1">
            <a:spLocks/>
          </p:cNvSpPr>
          <p:nvPr/>
        </p:nvSpPr>
        <p:spPr>
          <a:xfrm>
            <a:off x="539552" y="2852936"/>
            <a:ext cx="8136903" cy="3096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AOS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스타일의 실시간 전투</a:t>
            </a: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공성 전투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수성 전투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수성 전투 준비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5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적의 요새를 어떻게 공격하는지</a:t>
            </a:r>
            <a:r>
              <a:rPr lang="en-US" altLang="ko-KR" sz="1600" dirty="0" smtClean="0"/>
              <a:t>?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 </a:t>
            </a:r>
            <a:r>
              <a:rPr lang="ko-KR" altLang="en-US" sz="1200" dirty="0" smtClean="0"/>
              <a:t>유저는 </a:t>
            </a:r>
            <a:r>
              <a:rPr lang="ko-KR" altLang="en-US" sz="1200" b="1" dirty="0" smtClean="0"/>
              <a:t>영웅</a:t>
            </a:r>
            <a:r>
              <a:rPr lang="ko-KR" altLang="en-US" sz="1200" dirty="0" smtClean="0"/>
              <a:t>만을 조종할 수 있다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땅을 터치해서 </a:t>
            </a:r>
            <a:r>
              <a:rPr lang="ko-KR" altLang="en-US" sz="1200" b="1" dirty="0" smtClean="0"/>
              <a:t>영웅</a:t>
            </a:r>
            <a:r>
              <a:rPr lang="ko-KR" altLang="en-US" sz="1200" dirty="0" smtClean="0"/>
              <a:t>을 이동시킨다</a:t>
            </a:r>
            <a:r>
              <a:rPr lang="en-US" altLang="ko-KR" sz="1200" dirty="0" smtClean="0"/>
              <a:t>.) 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 algn="l"/>
            <a:r>
              <a:rPr lang="en-US" altLang="ko-KR" sz="1200" dirty="0" smtClean="0"/>
              <a:t>2. </a:t>
            </a:r>
            <a:r>
              <a:rPr lang="ko-KR" altLang="en-US" sz="1200" b="1" dirty="0" smtClean="0"/>
              <a:t>병사</a:t>
            </a:r>
            <a:r>
              <a:rPr lang="ko-KR" altLang="en-US" sz="1200" dirty="0" smtClean="0"/>
              <a:t>를 투입하면 </a:t>
            </a:r>
            <a:r>
              <a:rPr lang="ko-KR" altLang="en-US" sz="1200" b="1" dirty="0" smtClean="0"/>
              <a:t>영웅</a:t>
            </a:r>
            <a:r>
              <a:rPr lang="ko-KR" altLang="en-US" sz="1200" dirty="0" smtClean="0"/>
              <a:t> 근처에서 소환되어 자동으로 </a:t>
            </a:r>
            <a:r>
              <a:rPr lang="ko-KR" altLang="en-US" sz="1200" b="1" dirty="0" smtClean="0">
                <a:solidFill>
                  <a:schemeClr val="accent6">
                    <a:lumMod val="75000"/>
                  </a:schemeClr>
                </a:solidFill>
              </a:rPr>
              <a:t>본진</a:t>
            </a:r>
            <a:r>
              <a:rPr lang="ko-KR" altLang="en-US" sz="1200" dirty="0" smtClean="0"/>
              <a:t>을 공격한다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근처에 영웅이 있으면 </a:t>
            </a:r>
            <a:r>
              <a:rPr lang="en-US" altLang="ko-KR" sz="1200" dirty="0" smtClean="0"/>
              <a:t>BUFF</a:t>
            </a:r>
            <a:r>
              <a:rPr lang="ko-KR" altLang="en-US" sz="1200" dirty="0" smtClean="0"/>
              <a:t>효과를 받는다</a:t>
            </a:r>
            <a:r>
              <a:rPr lang="en-US" altLang="ko-KR" sz="1200" dirty="0" smtClean="0"/>
              <a:t>.)</a:t>
            </a:r>
          </a:p>
          <a:p>
            <a:pPr algn="l"/>
            <a:r>
              <a:rPr lang="en-US" altLang="ko-KR" sz="1200" dirty="0" smtClean="0"/>
              <a:t>3.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본진</a:t>
            </a:r>
            <a:r>
              <a:rPr lang="ko-KR" altLang="en-US" sz="1200" dirty="0" smtClean="0"/>
              <a:t>을 파괴하면 승리한다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1" name="Picture 6" descr="C:\work_2015\titan\기획\제안서\b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97" y="1663839"/>
            <a:ext cx="3724275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93" y="1879863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89" y="2328827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85" y="2815967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1" y="3264931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C:\work_2015\titan\기획\제안서\b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0" y="3752071"/>
            <a:ext cx="3990975" cy="2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89" y="2369638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06" y="2826613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110" y="3306169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085" y="278258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902" y="323955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06" y="3719113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981" y="3259856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798" y="3716831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902" y="419638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473" y="3752071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290" y="4209046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394" y="468860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1" y="419366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598" y="465064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02" y="5130198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3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069" y="1920135"/>
            <a:ext cx="1418818" cy="15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C:\work_2015\titan\proto\Sprites\Unit\ISO_Unit_Pentagon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49" y="2396475"/>
            <a:ext cx="843292" cy="9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C:\work_2015\titan\proto\Sprites\Unit\ISO_Unit_Pentagon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81" y="3327648"/>
            <a:ext cx="843292" cy="9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C:\work_2015\titan\proto\Sprites\s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642" y="2887975"/>
            <a:ext cx="1274451" cy="11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C:\work_2015\titan\proto\Sprites\s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13" y="3330934"/>
            <a:ext cx="1274451" cy="11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C:\work_2015\titan\proto\Sprites\s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46" y="3824970"/>
            <a:ext cx="1274451" cy="11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5" descr="C:\work_2015\titan\proto\Sprites\Unit\ISO_Unit_Cannon_a_0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22" y="2918291"/>
            <a:ext cx="770067" cy="85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C:\work_2015\titan\proto\Sprites\Unit\ISO_Unit_Bankperidot_a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45" y="1963815"/>
            <a:ext cx="833998" cy="92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" descr="C:\work_2015\titan\proto\Sprites\Unit\ISO_Unit_Bankgold_a_0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965" y="2900810"/>
            <a:ext cx="833998" cy="92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55" y="3500634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147" y="3932682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043" y="4395876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927" y="4888684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823" y="5409811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5117" y="283512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04228" y="2985433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57020" y="302695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80131" y="302695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40618" y="2852936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92565" y="2918291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62343" y="3004482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07043" y="3645302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86330" y="3799077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04619" y="3905380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03528" y="3988200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44478" y="3996457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08230" y="383203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95417" y="389586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3" descr="C:\work_2015\titan\proto\Sprites\c0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30899" y="3220131"/>
            <a:ext cx="311293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71242" y="3238183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29683" y="3784119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63732" y="3041802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42534" y="3343841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38162" y="3184831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38883" y="3333459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23927" y="3459069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61472" y="3530916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02378" y="360491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43866" y="3440669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46333" y="3688521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십이각형 120"/>
          <p:cNvSpPr/>
          <p:nvPr/>
        </p:nvSpPr>
        <p:spPr>
          <a:xfrm>
            <a:off x="2357720" y="4412636"/>
            <a:ext cx="1417247" cy="820364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123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185" y="3975999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149" y="4155203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921" y="3901840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08" y="4014463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939" y="3895865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632" y="4462123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183" y="4429861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53" y="4307027"/>
            <a:ext cx="297903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237" y="4412636"/>
            <a:ext cx="297903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334" y="4541360"/>
            <a:ext cx="297903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867" y="4650642"/>
            <a:ext cx="297903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3" descr="C:\work_2015\titan\proto\Sprites\c0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135" y="4466958"/>
            <a:ext cx="318567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614" y="4758119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237" y="4670032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414" y="4803569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308" y="4736910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1614" y="1034877"/>
            <a:ext cx="9132385" cy="1865933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11615" y="5877272"/>
            <a:ext cx="9144000" cy="97338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11616" y="2916992"/>
            <a:ext cx="1340166" cy="296028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6155580" y="2916992"/>
            <a:ext cx="2988418" cy="296027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오른쪽 화살표 105"/>
          <p:cNvSpPr/>
          <p:nvPr/>
        </p:nvSpPr>
        <p:spPr>
          <a:xfrm rot="19563244">
            <a:off x="3396666" y="4027018"/>
            <a:ext cx="1137497" cy="430808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집</a:t>
            </a:r>
            <a:r>
              <a:rPr lang="ko-KR" altLang="en-US" sz="800" dirty="0"/>
              <a:t>중</a:t>
            </a:r>
            <a:r>
              <a:rPr lang="ko-KR" altLang="en-US" sz="800" dirty="0" smtClean="0"/>
              <a:t> 공격</a:t>
            </a:r>
            <a:endParaRPr lang="ko-KR" altLang="en-US" sz="800" dirty="0"/>
          </a:p>
        </p:txBody>
      </p:sp>
      <p:sp>
        <p:nvSpPr>
          <p:cNvPr id="107" name="타원형 설명선 106"/>
          <p:cNvSpPr/>
          <p:nvPr/>
        </p:nvSpPr>
        <p:spPr>
          <a:xfrm>
            <a:off x="5880218" y="778073"/>
            <a:ext cx="2127977" cy="1109895"/>
          </a:xfrm>
          <a:prstGeom prst="wedgeEllipseCallout">
            <a:avLst>
              <a:gd name="adj1" fmla="val -11813"/>
              <a:gd name="adj2" fmla="val 9145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적의 본진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파괴하면 승리합니다</a:t>
            </a:r>
            <a:r>
              <a:rPr lang="en-US" altLang="ko-KR" sz="1100" dirty="0" smtClean="0"/>
              <a:t>.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</p:txBody>
      </p:sp>
      <p:sp>
        <p:nvSpPr>
          <p:cNvPr id="108" name="타원형 설명선 107"/>
          <p:cNvSpPr/>
          <p:nvPr/>
        </p:nvSpPr>
        <p:spPr>
          <a:xfrm>
            <a:off x="145621" y="2795485"/>
            <a:ext cx="2127977" cy="1109895"/>
          </a:xfrm>
          <a:prstGeom prst="wedgeEllipseCallout">
            <a:avLst>
              <a:gd name="adj1" fmla="val 79791"/>
              <a:gd name="adj2" fmla="val 109339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병력 투입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영웅 주변에서 병사들이 투입됩니다</a:t>
            </a:r>
            <a:r>
              <a:rPr lang="en-US" altLang="ko-KR" sz="1100" dirty="0" smtClean="0"/>
              <a:t>. </a:t>
            </a:r>
          </a:p>
        </p:txBody>
      </p:sp>
      <p:sp>
        <p:nvSpPr>
          <p:cNvPr id="119" name="타원형 설명선 118"/>
          <p:cNvSpPr/>
          <p:nvPr/>
        </p:nvSpPr>
        <p:spPr>
          <a:xfrm>
            <a:off x="3280512" y="1333020"/>
            <a:ext cx="1749469" cy="742317"/>
          </a:xfrm>
          <a:prstGeom prst="wedgeEllipseCallout">
            <a:avLst>
              <a:gd name="adj1" fmla="val -2360"/>
              <a:gd name="adj2" fmla="val 15459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적의 병사들이 뛰쳐나와 저항을 시작한다</a:t>
            </a:r>
            <a:r>
              <a:rPr lang="en-US" altLang="ko-KR" sz="1100" dirty="0" smtClean="0"/>
              <a:t>.</a:t>
            </a:r>
          </a:p>
        </p:txBody>
      </p:sp>
      <p:pic>
        <p:nvPicPr>
          <p:cNvPr id="143" name="Picture 3" descr="C:\work_2014\animals\ui\sourec\icon\icon_boxbreak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941" y="5374638"/>
            <a:ext cx="321431" cy="3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모서리가 둥근 직사각형 143"/>
          <p:cNvSpPr/>
          <p:nvPr/>
        </p:nvSpPr>
        <p:spPr>
          <a:xfrm>
            <a:off x="2654623" y="5301208"/>
            <a:ext cx="463463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3236683" y="5318783"/>
            <a:ext cx="463463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3820770" y="5318783"/>
            <a:ext cx="463463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4386354" y="5318783"/>
            <a:ext cx="463463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4946845" y="5318783"/>
            <a:ext cx="489251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5">
                    <a:lumMod val="75000"/>
                  </a:schemeClr>
                </a:gs>
                <a:gs pos="46000">
                  <a:schemeClr val="accent5">
                    <a:lumMod val="20000"/>
                    <a:lumOff val="80000"/>
                  </a:schemeClr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5529683" y="5318783"/>
            <a:ext cx="489251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5">
                    <a:lumMod val="75000"/>
                  </a:schemeClr>
                </a:gs>
                <a:gs pos="46000">
                  <a:schemeClr val="accent5">
                    <a:lumMod val="20000"/>
                    <a:lumOff val="80000"/>
                  </a:schemeClr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52" name="십이각형 151"/>
          <p:cNvSpPr/>
          <p:nvPr/>
        </p:nvSpPr>
        <p:spPr>
          <a:xfrm>
            <a:off x="4209539" y="3142959"/>
            <a:ext cx="1417247" cy="820364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53" name="순서도: 대체 처리 152"/>
          <p:cNvSpPr/>
          <p:nvPr/>
        </p:nvSpPr>
        <p:spPr>
          <a:xfrm>
            <a:off x="1492779" y="5365051"/>
            <a:ext cx="434328" cy="36930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C000"/>
                </a:solidFill>
              </a:rPr>
              <a:t>자동전투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154" name="타원형 설명선 153"/>
          <p:cNvSpPr/>
          <p:nvPr/>
        </p:nvSpPr>
        <p:spPr>
          <a:xfrm>
            <a:off x="268020" y="5992806"/>
            <a:ext cx="4828177" cy="742317"/>
          </a:xfrm>
          <a:prstGeom prst="wedgeEllipseCallout">
            <a:avLst>
              <a:gd name="adj1" fmla="val -21323"/>
              <a:gd name="adj2" fmla="val -73626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공성</a:t>
            </a:r>
            <a:r>
              <a:rPr lang="en-US" altLang="ko-KR" sz="1100" dirty="0" smtClean="0"/>
              <a:t>&gt;</a:t>
            </a:r>
            <a:r>
              <a:rPr lang="ko-KR" altLang="en-US" sz="1100" dirty="0" smtClean="0"/>
              <a:t>보병</a:t>
            </a:r>
            <a:r>
              <a:rPr lang="en-US" altLang="ko-KR" sz="1100" dirty="0" smtClean="0"/>
              <a:t>&gt;</a:t>
            </a:r>
            <a:r>
              <a:rPr lang="ko-KR" altLang="en-US" sz="1100" dirty="0" smtClean="0"/>
              <a:t>궁</a:t>
            </a:r>
            <a:r>
              <a:rPr lang="ko-KR" altLang="en-US" sz="1100" dirty="0"/>
              <a:t>수</a:t>
            </a:r>
            <a:r>
              <a:rPr lang="ko-KR" altLang="en-US" sz="1100" dirty="0" smtClean="0"/>
              <a:t> 순으로 자동으로 파병한다</a:t>
            </a:r>
            <a:r>
              <a:rPr lang="en-US" altLang="ko-KR" sz="1100" dirty="0" smtClean="0"/>
              <a:t>. </a:t>
            </a:r>
          </a:p>
          <a:p>
            <a:pPr algn="ctr"/>
            <a:r>
              <a:rPr lang="ko-KR" altLang="en-US" sz="1100" dirty="0" smtClean="0"/>
              <a:t>영웅의 </a:t>
            </a:r>
            <a:r>
              <a:rPr lang="en-US" altLang="ko-KR" sz="1100" dirty="0" smtClean="0"/>
              <a:t>HP</a:t>
            </a:r>
            <a:r>
              <a:rPr lang="ko-KR" altLang="en-US" sz="1100" dirty="0" smtClean="0"/>
              <a:t>가 적어지면 후퇴하기도 한다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20" name="타원형 설명선 119"/>
          <p:cNvSpPr/>
          <p:nvPr/>
        </p:nvSpPr>
        <p:spPr>
          <a:xfrm>
            <a:off x="1784852" y="2205568"/>
            <a:ext cx="1749469" cy="742317"/>
          </a:xfrm>
          <a:prstGeom prst="wedgeEllipseCallout">
            <a:avLst>
              <a:gd name="adj1" fmla="val 48692"/>
              <a:gd name="adj2" fmla="val 22716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투입된 병사는 본진을 </a:t>
            </a:r>
            <a:r>
              <a:rPr lang="ko-KR" altLang="en-US" sz="1100" smtClean="0"/>
              <a:t>향해 돌격</a:t>
            </a:r>
            <a:endParaRPr lang="en-US" altLang="ko-KR" sz="1100" dirty="0" smtClean="0"/>
          </a:p>
        </p:txBody>
      </p:sp>
      <p:sp>
        <p:nvSpPr>
          <p:cNvPr id="122" name="TextBox 121"/>
          <p:cNvSpPr txBox="1"/>
          <p:nvPr/>
        </p:nvSpPr>
        <p:spPr>
          <a:xfrm>
            <a:off x="3824511" y="5261138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669277" y="5285090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249489" y="5290339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387537" y="5290339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4946845" y="5295959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3976911" y="5413538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46" name="순서도: 대체 처리 145"/>
          <p:cNvSpPr/>
          <p:nvPr/>
        </p:nvSpPr>
        <p:spPr>
          <a:xfrm>
            <a:off x="3294231" y="3565037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55" name="순서도: 대체 처리 154"/>
          <p:cNvSpPr/>
          <p:nvPr/>
        </p:nvSpPr>
        <p:spPr>
          <a:xfrm>
            <a:off x="5096197" y="4493671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81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내 영웅이 전투 중에 죽으면 병력은 오합지졸이 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 </a:t>
            </a:r>
            <a:r>
              <a:rPr lang="ko-KR" altLang="en-US" sz="1200" dirty="0" smtClean="0"/>
              <a:t>화면 아무데서나 병력이 투입되므로 공격이 집중되지 않는다</a:t>
            </a:r>
            <a:r>
              <a:rPr lang="en-US" altLang="ko-KR" sz="1200" dirty="0" smtClean="0"/>
              <a:t>. </a:t>
            </a:r>
            <a:endParaRPr lang="en-US" altLang="ko-KR" sz="1200" dirty="0"/>
          </a:p>
          <a:p>
            <a:pPr algn="l"/>
            <a:r>
              <a:rPr lang="en-US" altLang="ko-KR" sz="1200" dirty="0" smtClean="0"/>
              <a:t>2. </a:t>
            </a:r>
            <a:r>
              <a:rPr lang="ko-KR" altLang="en-US" sz="1200" dirty="0" smtClean="0"/>
              <a:t>마법을 사용할 수 없다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algn="l"/>
            <a:r>
              <a:rPr lang="en-US" altLang="ko-KR" sz="1200" dirty="0" smtClean="0"/>
              <a:t>3</a:t>
            </a:r>
            <a:r>
              <a:rPr lang="en-US" altLang="ko-KR" sz="1200" dirty="0"/>
              <a:t>. </a:t>
            </a:r>
            <a:r>
              <a:rPr lang="ko-KR" altLang="en-US" sz="1200" dirty="0" smtClean="0"/>
              <a:t>영웅 </a:t>
            </a:r>
            <a:r>
              <a:rPr lang="en-US" altLang="ko-KR" sz="1200" dirty="0" smtClean="0"/>
              <a:t>BUFF</a:t>
            </a:r>
            <a:r>
              <a:rPr lang="ko-KR" altLang="en-US" sz="1200" dirty="0"/>
              <a:t>효과를 줄 수 없다</a:t>
            </a:r>
            <a:r>
              <a:rPr lang="en-US" altLang="ko-KR" sz="1200" dirty="0"/>
              <a:t>. </a:t>
            </a:r>
          </a:p>
        </p:txBody>
      </p:sp>
      <p:pic>
        <p:nvPicPr>
          <p:cNvPr id="41" name="Picture 6" descr="C:\work_2015\titan\기획\제안서\b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97" y="1663839"/>
            <a:ext cx="3724275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93" y="1879863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89" y="2328827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85" y="2815967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1" y="3264931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C:\work_2015\titan\기획\제안서\b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0" y="3752071"/>
            <a:ext cx="3990975" cy="2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89" y="2369638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06" y="2826613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110" y="3306169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085" y="278258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902" y="323955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06" y="3719113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981" y="3259856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798" y="3716831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902" y="419638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473" y="3752071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290" y="4209046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394" y="468860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1" y="419366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598" y="465064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02" y="5130198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3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069" y="1920135"/>
            <a:ext cx="1418818" cy="15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C:\work_2015\titan\proto\Sprites\Unit\ISO_Unit_Pentagon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49" y="2396475"/>
            <a:ext cx="843292" cy="9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C:\work_2015\titan\proto\Sprites\Unit\ISO_Unit_Pentagon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81" y="3327648"/>
            <a:ext cx="843292" cy="9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C:\work_2015\titan\proto\Sprites\s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642" y="2887975"/>
            <a:ext cx="1274451" cy="11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C:\work_2015\titan\proto\Sprites\s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13" y="3330934"/>
            <a:ext cx="1274451" cy="11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C:\work_2015\titan\proto\Sprites\s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46" y="3824970"/>
            <a:ext cx="1274451" cy="11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5" descr="C:\work_2015\titan\proto\Sprites\Unit\ISO_Unit_Cannon_a_0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22" y="2918291"/>
            <a:ext cx="770067" cy="85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C:\work_2015\titan\proto\Sprites\Unit\ISO_Unit_Bankperidot_a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45" y="1963815"/>
            <a:ext cx="833998" cy="92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" descr="C:\work_2015\titan\proto\Sprites\Unit\ISO_Unit_Bankgold_a_0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965" y="2900810"/>
            <a:ext cx="833998" cy="92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55" y="3500634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147" y="3932682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043" y="4395876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927" y="4888684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823" y="5409811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5117" y="283512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04228" y="2985433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57020" y="302695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80131" y="302695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40618" y="2852936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92565" y="2918291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62343" y="3004482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07043" y="3645302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86330" y="3799077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04619" y="3905380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03528" y="3988200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44478" y="3996457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08230" y="383203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95417" y="389586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3" descr="C:\work_2015\titan\proto\Sprites\c0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89814" y="2925699"/>
            <a:ext cx="311293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71242" y="3238183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29683" y="3784119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63732" y="3041802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42534" y="3343841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38162" y="3184831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38883" y="3333459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23927" y="3459069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61472" y="3530916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02378" y="360491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43866" y="3440669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46333" y="3688521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십이각형 120"/>
          <p:cNvSpPr/>
          <p:nvPr/>
        </p:nvSpPr>
        <p:spPr>
          <a:xfrm rot="1486344">
            <a:off x="769641" y="4909820"/>
            <a:ext cx="3078840" cy="365194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pic>
        <p:nvPicPr>
          <p:cNvPr id="127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282" y="4014463"/>
            <a:ext cx="211804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393" y="4718393"/>
            <a:ext cx="297903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21" y="4158747"/>
            <a:ext cx="297903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134" y="4730922"/>
            <a:ext cx="297903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88" y="4633081"/>
            <a:ext cx="297903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1614" y="1034877"/>
            <a:ext cx="9132385" cy="1865933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11615" y="5877272"/>
            <a:ext cx="9144000" cy="97338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11616" y="2916992"/>
            <a:ext cx="1340166" cy="296028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6155580" y="2916992"/>
            <a:ext cx="2988418" cy="296027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오른쪽 화살표 105"/>
          <p:cNvSpPr/>
          <p:nvPr/>
        </p:nvSpPr>
        <p:spPr>
          <a:xfrm rot="18102123">
            <a:off x="3670759" y="3181675"/>
            <a:ext cx="579354" cy="1869060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아무데나 공격</a:t>
            </a:r>
            <a:endParaRPr lang="ko-KR" altLang="en-US" sz="800" dirty="0"/>
          </a:p>
        </p:txBody>
      </p:sp>
      <p:sp>
        <p:nvSpPr>
          <p:cNvPr id="108" name="타원형 설명선 107"/>
          <p:cNvSpPr/>
          <p:nvPr/>
        </p:nvSpPr>
        <p:spPr>
          <a:xfrm>
            <a:off x="145621" y="2795485"/>
            <a:ext cx="2127977" cy="1109895"/>
          </a:xfrm>
          <a:prstGeom prst="wedgeEllipseCallout">
            <a:avLst>
              <a:gd name="adj1" fmla="val 11505"/>
              <a:gd name="adj2" fmla="val 11381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병력 투입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화면 전역에서 병력이 투입된다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2654623" y="5301208"/>
            <a:ext cx="463463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3236683" y="5318783"/>
            <a:ext cx="463463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3820770" y="5318783"/>
            <a:ext cx="463463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4386354" y="5318783"/>
            <a:ext cx="463463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4946845" y="5318783"/>
            <a:ext cx="489251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5">
                    <a:lumMod val="75000"/>
                  </a:schemeClr>
                </a:gs>
                <a:gs pos="46000">
                  <a:schemeClr val="accent5">
                    <a:lumMod val="20000"/>
                    <a:lumOff val="80000"/>
                  </a:schemeClr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5529683" y="5318783"/>
            <a:ext cx="489251" cy="43314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5">
                    <a:lumMod val="75000"/>
                  </a:schemeClr>
                </a:gs>
                <a:gs pos="46000">
                  <a:schemeClr val="accent5">
                    <a:lumMod val="20000"/>
                    <a:lumOff val="80000"/>
                  </a:schemeClr>
                </a:gs>
                <a:gs pos="55000">
                  <a:schemeClr val="accent5">
                    <a:lumMod val="5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/>
          </a:p>
          <a:p>
            <a:pPr algn="ctr"/>
            <a:endParaRPr lang="en-US" altLang="ko-KR" sz="800" dirty="0" smtClean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 smtClean="0"/>
              <a:t>125</a:t>
            </a:r>
            <a:endParaRPr lang="ko-KR" altLang="en-US" sz="800" dirty="0"/>
          </a:p>
        </p:txBody>
      </p:sp>
      <p:sp>
        <p:nvSpPr>
          <p:cNvPr id="120" name="순서도: 대체 처리 119"/>
          <p:cNvSpPr/>
          <p:nvPr/>
        </p:nvSpPr>
        <p:spPr>
          <a:xfrm>
            <a:off x="1492779" y="5365051"/>
            <a:ext cx="434328" cy="36930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C000"/>
                </a:solidFill>
              </a:rPr>
              <a:t>자동전투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pic>
        <p:nvPicPr>
          <p:cNvPr id="1026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433" y="3667625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386" y="3701914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51" y="3947637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52" y="4029788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563" y="4037505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698" y="4011239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289" y="4310734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290" y="3928254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14" y="4322944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76" y="4046929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32" y="4251720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549" y="4536899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500" y="4479249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950" y="4599251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698" y="4888684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793" y="4393494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2" descr="E:\fnf\titan\기획\제안서\12001_b_07to10.gif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204" y="4778390"/>
            <a:ext cx="522818" cy="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타원형 설명선 106"/>
          <p:cNvSpPr/>
          <p:nvPr/>
        </p:nvSpPr>
        <p:spPr>
          <a:xfrm>
            <a:off x="2264113" y="1188576"/>
            <a:ext cx="3206741" cy="1382573"/>
          </a:xfrm>
          <a:prstGeom prst="wedgeEllipseCallout">
            <a:avLst>
              <a:gd name="adj1" fmla="val -1923"/>
              <a:gd name="adj2" fmla="val 88969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성벽 위의 병사들은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방어력 </a:t>
            </a:r>
            <a:r>
              <a:rPr lang="ko-KR" altLang="en-US" sz="1100" dirty="0" err="1" smtClean="0"/>
              <a:t>버프를</a:t>
            </a:r>
            <a:r>
              <a:rPr lang="ko-KR" altLang="en-US" sz="1100" dirty="0" smtClean="0"/>
              <a:t> 받기 때문에 한 점에 집중해서 뚫어야만 공략이 가능하다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824511" y="5261138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669277" y="5285090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249489" y="5290339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387537" y="5290339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946845" y="5295959"/>
            <a:ext cx="45945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병사소환 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21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 txBox="1">
            <a:spLocks/>
          </p:cNvSpPr>
          <p:nvPr/>
        </p:nvSpPr>
        <p:spPr>
          <a:xfrm>
            <a:off x="467544" y="4293096"/>
            <a:ext cx="8200527" cy="1944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초 고대 지하문명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‘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</a:rPr>
              <a:t>아가르타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의 입구를 발견한 인류는 탐욕에 눈이 멀어 침략에 나선다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0" indent="0" algn="ctr">
              <a:buNone/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하지만 그들은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‘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</a:rPr>
              <a:t>아가르타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를 지키는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</a:rPr>
              <a:t>거신족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‘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</a:rPr>
              <a:t>케찰코아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</a:rPr>
              <a:t>툴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의 존재를 알지 못했다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pPr marL="0" indent="0" algn="ctr">
              <a:buNone/>
            </a:pP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인류를 적으로 판단한 </a:t>
            </a:r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</a:rPr>
              <a:t>거신들은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 압도적인 힘으로 인류를 학살하기 시작하는데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..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타원형 설명선 6"/>
          <p:cNvSpPr/>
          <p:nvPr/>
        </p:nvSpPr>
        <p:spPr>
          <a:xfrm>
            <a:off x="2185539" y="836712"/>
            <a:ext cx="4896544" cy="2762208"/>
          </a:xfrm>
          <a:prstGeom prst="wedgeEllipseCallout">
            <a:avLst>
              <a:gd name="adj1" fmla="val 62748"/>
              <a:gd name="adj2" fmla="val 543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아트 이미지 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장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8972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내 요새를 지키려면</a:t>
            </a:r>
            <a:r>
              <a:rPr lang="en-US" altLang="ko-KR" sz="1600" dirty="0" smtClean="0"/>
              <a:t>?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 </a:t>
            </a:r>
            <a:r>
              <a:rPr lang="ko-KR" altLang="en-US" sz="1200" dirty="0" smtClean="0"/>
              <a:t>처음엔 </a:t>
            </a:r>
            <a:r>
              <a:rPr lang="en-US" altLang="ko-KR" sz="1200" dirty="0"/>
              <a:t>6</a:t>
            </a:r>
            <a:r>
              <a:rPr lang="ko-KR" altLang="en-US" sz="1200" dirty="0" smtClean="0"/>
              <a:t>개의 </a:t>
            </a:r>
            <a:r>
              <a:rPr lang="ko-KR" altLang="en-US" sz="1200" b="1" dirty="0" smtClean="0"/>
              <a:t>슬롯</a:t>
            </a:r>
            <a:r>
              <a:rPr lang="ko-KR" altLang="en-US" sz="1200" dirty="0" smtClean="0"/>
              <a:t>이 주어지며 </a:t>
            </a:r>
            <a:r>
              <a:rPr lang="ko-KR" altLang="en-US" sz="1200" b="1" dirty="0" smtClean="0"/>
              <a:t>본진을 진화</a:t>
            </a:r>
            <a:r>
              <a:rPr lang="ko-KR" altLang="en-US" sz="1200" dirty="0" smtClean="0"/>
              <a:t>시킬 수록 </a:t>
            </a:r>
            <a:r>
              <a:rPr lang="ko-KR" altLang="en-US" sz="1200" b="1" dirty="0" smtClean="0"/>
              <a:t>슬롯</a:t>
            </a:r>
            <a:r>
              <a:rPr lang="ko-KR" altLang="en-US" sz="1200" dirty="0" smtClean="0"/>
              <a:t>이 늘어남</a:t>
            </a:r>
            <a:endParaRPr lang="en-US" altLang="ko-KR" sz="1200" dirty="0" smtClean="0"/>
          </a:p>
          <a:p>
            <a:pPr algn="l"/>
            <a:r>
              <a:rPr lang="en-US" altLang="ko-KR" sz="1200" dirty="0" smtClean="0"/>
              <a:t>2. </a:t>
            </a:r>
            <a:r>
              <a:rPr lang="ko-KR" altLang="en-US" sz="1200" b="1" dirty="0" smtClean="0"/>
              <a:t>슬롯</a:t>
            </a:r>
            <a:r>
              <a:rPr lang="ko-KR" altLang="en-US" sz="1200" dirty="0" smtClean="0"/>
              <a:t>에는 요새 계획에 맞게 </a:t>
            </a:r>
            <a:r>
              <a:rPr lang="ko-KR" altLang="en-US" sz="1200" b="1" dirty="0" smtClean="0"/>
              <a:t>건물</a:t>
            </a:r>
            <a:r>
              <a:rPr lang="ko-KR" altLang="en-US" sz="1200" dirty="0" smtClean="0"/>
              <a:t>이나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함정</a:t>
            </a:r>
            <a:r>
              <a:rPr lang="ko-KR" altLang="en-US" sz="1200" dirty="0" smtClean="0"/>
              <a:t>을 자유롭게 꺼내서 배치할 수 있다</a:t>
            </a:r>
            <a:r>
              <a:rPr lang="en-US" altLang="ko-KR" sz="1200" dirty="0" smtClean="0"/>
              <a:t>.</a:t>
            </a:r>
          </a:p>
          <a:p>
            <a:pPr algn="l"/>
            <a:r>
              <a:rPr lang="en-US" altLang="ko-KR" sz="1200" dirty="0" smtClean="0"/>
              <a:t>3.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본진</a:t>
            </a:r>
            <a:r>
              <a:rPr lang="ko-KR" altLang="en-US" sz="1200" dirty="0" smtClean="0"/>
              <a:t>을 효과적으로 방어할 수 있도록 구성해야 한다</a:t>
            </a:r>
            <a:r>
              <a:rPr lang="en-US" altLang="ko-KR" sz="1200" dirty="0" smtClean="0"/>
              <a:t>. </a:t>
            </a:r>
          </a:p>
        </p:txBody>
      </p:sp>
      <p:pic>
        <p:nvPicPr>
          <p:cNvPr id="3078" name="Picture 6" descr="C:\work_2015\titan\기획\제안서\b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97" y="1663839"/>
            <a:ext cx="3724275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93" y="1879863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89" y="2328827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85" y="2815967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1" y="3264931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work_2015\titan\기획\제안서\b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0" y="3752071"/>
            <a:ext cx="3990975" cy="2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89" y="2369638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06" y="2826613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110" y="3306169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085" y="278258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902" y="323955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06" y="3719113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981" y="3259856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798" y="3716831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902" y="419638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473" y="3752071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290" y="4209046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394" y="468860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1" y="419366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598" y="465064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02" y="5130198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069" y="1920135"/>
            <a:ext cx="1418818" cy="15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55" y="3500634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147" y="3932682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043" y="4395876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927" y="4888684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823" y="5409811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 설명선 2"/>
          <p:cNvSpPr/>
          <p:nvPr/>
        </p:nvSpPr>
        <p:spPr>
          <a:xfrm>
            <a:off x="457150" y="1920135"/>
            <a:ext cx="1584176" cy="972365"/>
          </a:xfrm>
          <a:prstGeom prst="wedgeRectCallout">
            <a:avLst>
              <a:gd name="adj1" fmla="val 74572"/>
              <a:gd name="adj2" fmla="val 16662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아래 조건이 충족되면 열립니다</a:t>
            </a:r>
            <a:r>
              <a:rPr lang="en-US" altLang="ko-KR" sz="1000" dirty="0" smtClean="0"/>
              <a:t>.</a:t>
            </a:r>
          </a:p>
          <a:p>
            <a:pPr algn="ctr"/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FF0000"/>
                </a:solidFill>
              </a:rPr>
              <a:t>본진 ★</a:t>
            </a:r>
            <a:r>
              <a:rPr lang="en-US" altLang="ko-KR" sz="1000" dirty="0" smtClean="0">
                <a:solidFill>
                  <a:srgbClr val="FF0000"/>
                </a:solidFill>
              </a:rPr>
              <a:t>x2 </a:t>
            </a:r>
            <a:r>
              <a:rPr lang="ko-KR" altLang="en-US" sz="1000" dirty="0" smtClean="0">
                <a:solidFill>
                  <a:srgbClr val="FF0000"/>
                </a:solidFill>
              </a:rPr>
              <a:t>승급</a:t>
            </a:r>
            <a:endParaRPr lang="en-US" altLang="ko-KR" sz="1000" dirty="0" smtClean="0">
              <a:solidFill>
                <a:srgbClr val="FF0000"/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영웅 ★</a:t>
            </a:r>
            <a:r>
              <a:rPr lang="en-US" altLang="ko-KR" sz="1000" dirty="0" smtClean="0">
                <a:solidFill>
                  <a:srgbClr val="92D050"/>
                </a:solidFill>
              </a:rPr>
              <a:t>x2 </a:t>
            </a:r>
            <a:r>
              <a:rPr lang="ko-KR" altLang="en-US" sz="1000" dirty="0" smtClean="0">
                <a:solidFill>
                  <a:srgbClr val="92D050"/>
                </a:solidFill>
              </a:rPr>
              <a:t>승급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sp>
        <p:nvSpPr>
          <p:cNvPr id="49" name="사각형 설명선 48"/>
          <p:cNvSpPr/>
          <p:nvPr/>
        </p:nvSpPr>
        <p:spPr>
          <a:xfrm>
            <a:off x="2339752" y="1287052"/>
            <a:ext cx="2270025" cy="1421868"/>
          </a:xfrm>
          <a:prstGeom prst="wedgeRectCallout">
            <a:avLst>
              <a:gd name="adj1" fmla="val -4239"/>
              <a:gd name="adj2" fmla="val 103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슬롯을 눌러서 건물을 배치할 수 있습니다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en-US" altLang="ko-KR" sz="1000" dirty="0"/>
          </a:p>
          <a:p>
            <a:pPr algn="ctr"/>
            <a:endParaRPr lang="en-US" altLang="ko-KR" sz="1000" dirty="0" smtClean="0"/>
          </a:p>
          <a:p>
            <a:pPr algn="ctr"/>
            <a:endParaRPr lang="ko-KR" altLang="en-US" sz="1000" dirty="0"/>
          </a:p>
        </p:txBody>
      </p:sp>
      <p:pic>
        <p:nvPicPr>
          <p:cNvPr id="50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910" y="1628800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순서도: 대체 처리 52"/>
          <p:cNvSpPr/>
          <p:nvPr/>
        </p:nvSpPr>
        <p:spPr>
          <a:xfrm>
            <a:off x="3249148" y="2204864"/>
            <a:ext cx="434328" cy="36930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C000"/>
                </a:solidFill>
              </a:rPr>
              <a:t>건물배치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40" name="타원형 설명선 39"/>
          <p:cNvSpPr/>
          <p:nvPr/>
        </p:nvSpPr>
        <p:spPr>
          <a:xfrm>
            <a:off x="5880218" y="778073"/>
            <a:ext cx="2127977" cy="1109895"/>
          </a:xfrm>
          <a:prstGeom prst="wedgeEllipseCallout">
            <a:avLst>
              <a:gd name="adj1" fmla="val -11813"/>
              <a:gd name="adj2" fmla="val 9145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나의 본진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파괴되면 패배합니다</a:t>
            </a:r>
            <a:r>
              <a:rPr lang="en-US" altLang="ko-KR" sz="1100" dirty="0" smtClean="0"/>
              <a:t>.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</p:txBody>
      </p:sp>
      <p:sp>
        <p:nvSpPr>
          <p:cNvPr id="41" name="순서도: 대체 처리 40"/>
          <p:cNvSpPr/>
          <p:nvPr/>
        </p:nvSpPr>
        <p:spPr>
          <a:xfrm>
            <a:off x="5966375" y="3129808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50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요새를 성장시켜서 자신만의 방어진을 꾸밉니다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200" dirty="0" smtClean="0"/>
              <a:t>조각을 모아서 본진을 진화시킬 수록 슬롯이 늘어남</a:t>
            </a:r>
            <a:endParaRPr lang="en-US" altLang="ko-KR" sz="1200" dirty="0" smtClean="0"/>
          </a:p>
          <a:p>
            <a:pPr algn="l"/>
            <a:r>
              <a:rPr lang="ko-KR" altLang="en-US" sz="1200" dirty="0" smtClean="0"/>
              <a:t>슬롯에는 요새 계획에 맞게 건물을 자유롭게 꺼내서 배치할 수 있다</a:t>
            </a:r>
            <a:endParaRPr lang="en-US" altLang="ko-KR" sz="1200" dirty="0"/>
          </a:p>
          <a:p>
            <a:pPr algn="l"/>
            <a:endParaRPr lang="en-US" altLang="ko-KR" sz="1200" dirty="0" smtClean="0"/>
          </a:p>
        </p:txBody>
      </p:sp>
      <p:pic>
        <p:nvPicPr>
          <p:cNvPr id="3078" name="Picture 6" descr="C:\work_2015\titan\기획\제안서\b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97" y="1663839"/>
            <a:ext cx="3724275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93" y="1879863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89" y="2328827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85" y="2815967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work_2015\titan\기획\제안서\b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1" y="3264931"/>
            <a:ext cx="3990975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work_2015\titan\기획\제안서\b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0" y="3752071"/>
            <a:ext cx="3990975" cy="27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89" y="2369638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06" y="2826613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110" y="3306169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085" y="278258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902" y="323955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06" y="3719113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981" y="3259856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798" y="3716831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902" y="419638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473" y="3752071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290" y="4209046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394" y="468860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81" y="4193667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598" y="4650642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C:\work_2015\titan\proto\Sprites\Prob\ISO_Prob_Roc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02" y="5130198"/>
            <a:ext cx="665708" cy="51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069" y="1920135"/>
            <a:ext cx="1418818" cy="157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work_2015\titan\proto\Sprites\Unit\ISO_Unit_Pentagon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49" y="2396475"/>
            <a:ext cx="843292" cy="9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:\work_2015\titan\proto\Sprites\Unit\ISO_Unit_Pentagon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081" y="3327648"/>
            <a:ext cx="843292" cy="9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work_2015\titan\proto\Sprites\s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981" y="3006376"/>
            <a:ext cx="1274451" cy="11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work_2015\titan\proto\Sprites\s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52" y="3449335"/>
            <a:ext cx="1274451" cy="11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work_2015\titan\proto\Sprites\s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685" y="3943371"/>
            <a:ext cx="1274451" cy="11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work_2015\titan\proto\Sprites\Unit\ISO_Unit_Cannon_a_0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22" y="2918291"/>
            <a:ext cx="770067" cy="85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work_2015\titan\proto\Sprites\Unit\ISO_Unit_Bankperidot_a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45" y="1963815"/>
            <a:ext cx="833998" cy="92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work_2015\titan\proto\Sprites\Unit\ISO_Unit_Bankgold_a_0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965" y="2900810"/>
            <a:ext cx="833998" cy="92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55" y="3500634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147" y="3932682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043" y="4395876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927" y="4888684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5" descr="C:\work_2015\titan\기획\제안서\b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823" y="5409811"/>
            <a:ext cx="1302121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 설명선 2"/>
          <p:cNvSpPr/>
          <p:nvPr/>
        </p:nvSpPr>
        <p:spPr>
          <a:xfrm>
            <a:off x="1619672" y="1124744"/>
            <a:ext cx="1684866" cy="1192892"/>
          </a:xfrm>
          <a:prstGeom prst="wedgeRectCallout">
            <a:avLst>
              <a:gd name="adj1" fmla="val 41089"/>
              <a:gd name="adj2" fmla="val 993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방어 계획에 맞게 방벽의 배치를 바꾸거나 모양을 바꿀 수 있다</a:t>
            </a:r>
            <a:r>
              <a:rPr lang="en-US" altLang="ko-KR" sz="1000" dirty="0" smtClean="0"/>
              <a:t>. </a:t>
            </a:r>
            <a:endParaRPr lang="ko-KR" altLang="en-US" sz="1000" dirty="0"/>
          </a:p>
        </p:txBody>
      </p:sp>
      <p:pic>
        <p:nvPicPr>
          <p:cNvPr id="54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5117" y="283512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04228" y="2985433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57020" y="302695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80131" y="302695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40618" y="2852936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92565" y="2918291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62343" y="3004482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07043" y="3645302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86330" y="3799077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53770" y="3894296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03528" y="3988200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44478" y="3996457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08230" y="383203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95417" y="3895865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3" descr="C:\work_2015\titan\proto\Sprites\c0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72142" y="2908035"/>
            <a:ext cx="311293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71242" y="3238183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29683" y="3784119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사각형 설명선 70"/>
          <p:cNvSpPr/>
          <p:nvPr/>
        </p:nvSpPr>
        <p:spPr>
          <a:xfrm>
            <a:off x="3391190" y="1104921"/>
            <a:ext cx="1684866" cy="1192892"/>
          </a:xfrm>
          <a:prstGeom prst="wedgeRectCallout">
            <a:avLst>
              <a:gd name="adj1" fmla="val 12241"/>
              <a:gd name="adj2" fmla="val 696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병영에 병사를 주둔시키면 병영의 사거리만큼 방어한다</a:t>
            </a:r>
            <a:r>
              <a:rPr lang="en-US" altLang="ko-KR" sz="1000" dirty="0" smtClean="0"/>
              <a:t>.</a:t>
            </a:r>
          </a:p>
          <a:p>
            <a:pPr algn="ctr"/>
            <a:endParaRPr lang="en-US" altLang="ko-KR" sz="1000" dirty="0"/>
          </a:p>
          <a:p>
            <a:pPr algn="ctr"/>
            <a:r>
              <a:rPr lang="ko-KR" altLang="en-US" sz="1000" dirty="0" smtClean="0">
                <a:solidFill>
                  <a:srgbClr val="FFC000"/>
                </a:solidFill>
              </a:rPr>
              <a:t>방벽 바로 뒤가 효과적</a:t>
            </a:r>
            <a:endParaRPr lang="en-US" altLang="ko-KR" sz="1000" dirty="0" smtClean="0">
              <a:solidFill>
                <a:srgbClr val="FFC000"/>
              </a:solidFill>
            </a:endParaRPr>
          </a:p>
        </p:txBody>
      </p:sp>
      <p:sp>
        <p:nvSpPr>
          <p:cNvPr id="72" name="사각형 설명선 71"/>
          <p:cNvSpPr/>
          <p:nvPr/>
        </p:nvSpPr>
        <p:spPr>
          <a:xfrm>
            <a:off x="179512" y="2826612"/>
            <a:ext cx="1791106" cy="859175"/>
          </a:xfrm>
          <a:prstGeom prst="wedgeRectCallout">
            <a:avLst>
              <a:gd name="adj1" fmla="val 31873"/>
              <a:gd name="adj2" fmla="val 107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전방에는 각종 함정을 배치하거나 가운데를 막아서 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갈래 길을 만들 수도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73" name="Picture 2" descr="C:\work_2015\titan\proto\Sprites\s01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07245" y="3767997"/>
            <a:ext cx="1361155" cy="114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C:\work_2015\titan\proto\Sprites\Unit\ISO_Unit_Pentagon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006" y="4262107"/>
            <a:ext cx="843292" cy="9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51920" y="4679474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79912" y="4797152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C:\work_2015\titan\proto\Sprites\s0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8851" y="4911523"/>
            <a:ext cx="291101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1471" y="5043080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44008" y="4665109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2988" y="4802308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69504" y="4937323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06652" y="4981512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 descr="C:\work_2015\titan\proto\Sprites\c0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57020" y="4941168"/>
            <a:ext cx="20696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순서도: 대체 처리 86"/>
          <p:cNvSpPr/>
          <p:nvPr/>
        </p:nvSpPr>
        <p:spPr>
          <a:xfrm>
            <a:off x="4908536" y="4630642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5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88" name="순서도: 대체 처리 87"/>
          <p:cNvSpPr/>
          <p:nvPr/>
        </p:nvSpPr>
        <p:spPr>
          <a:xfrm>
            <a:off x="5107802" y="3484936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8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89" name="순서도: 대체 처리 88"/>
          <p:cNvSpPr/>
          <p:nvPr/>
        </p:nvSpPr>
        <p:spPr>
          <a:xfrm>
            <a:off x="3080522" y="3699934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0" name="순서도: 대체 처리 89"/>
          <p:cNvSpPr/>
          <p:nvPr/>
        </p:nvSpPr>
        <p:spPr>
          <a:xfrm>
            <a:off x="6939688" y="3628650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1" name="순서도: 대체 처리 90"/>
          <p:cNvSpPr/>
          <p:nvPr/>
        </p:nvSpPr>
        <p:spPr>
          <a:xfrm>
            <a:off x="5074987" y="2676575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2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2939306" y="4591293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7" name="순서도: 대체 처리 96"/>
          <p:cNvSpPr/>
          <p:nvPr/>
        </p:nvSpPr>
        <p:spPr>
          <a:xfrm>
            <a:off x="5966375" y="4030215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5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8" name="순서도: 대체 처리 97"/>
          <p:cNvSpPr/>
          <p:nvPr/>
        </p:nvSpPr>
        <p:spPr>
          <a:xfrm>
            <a:off x="5966375" y="3129808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9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9" name="순서도: 대체 처리 98"/>
          <p:cNvSpPr/>
          <p:nvPr/>
        </p:nvSpPr>
        <p:spPr>
          <a:xfrm>
            <a:off x="4125799" y="4975578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5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82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전투하는 캐릭터의 종류</a:t>
            </a:r>
            <a:endParaRPr lang="en-US" altLang="ko-KR" sz="1600" dirty="0" smtClean="0"/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 </a:t>
            </a:r>
            <a:r>
              <a:rPr lang="ko-KR" altLang="en-US" sz="1200" dirty="0" smtClean="0"/>
              <a:t>랜덤 상자를 통해 획득할 수 있다</a:t>
            </a:r>
            <a:r>
              <a:rPr lang="en-US" altLang="ko-KR" sz="1200" dirty="0" smtClean="0"/>
              <a:t>. </a:t>
            </a:r>
          </a:p>
          <a:p>
            <a:pPr algn="l"/>
            <a:r>
              <a:rPr lang="en-US" altLang="ko-KR" sz="1200" dirty="0" smtClean="0"/>
              <a:t>2. </a:t>
            </a:r>
            <a:r>
              <a:rPr lang="ko-KR" altLang="en-US" sz="1200" dirty="0" smtClean="0"/>
              <a:t>상성을 잘 이용하면 요새를 튼튼하게 방어할 수 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algn="l"/>
            <a:endParaRPr lang="en-US" altLang="ko-KR" sz="1200" dirty="0" smtClean="0"/>
          </a:p>
        </p:txBody>
      </p:sp>
      <p:pic>
        <p:nvPicPr>
          <p:cNvPr id="2050" name="Picture 2" descr="C:\work_2015\titan\proto\Sprites\c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318" y="2372122"/>
            <a:ext cx="7810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work_2015\titan\proto\Sprites\c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31" y="1851203"/>
            <a:ext cx="117475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work_2015\titan\proto\Sprites\c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170" y="2276872"/>
            <a:ext cx="7810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work_2015\titan\proto\Sprites\g0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682287"/>
            <a:ext cx="1896901" cy="327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work_2015\titan\proto\Sprites\g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9" y="4159066"/>
            <a:ext cx="1557768" cy="265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work_2015\titan\proto\Sprites\g0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012612"/>
            <a:ext cx="1930136" cy="29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work_2015\titan\proto\Sprites\s0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626" y="2636912"/>
            <a:ext cx="109855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 설명선 11"/>
          <p:cNvSpPr/>
          <p:nvPr/>
        </p:nvSpPr>
        <p:spPr>
          <a:xfrm>
            <a:off x="278323" y="908629"/>
            <a:ext cx="1985239" cy="918424"/>
          </a:xfrm>
          <a:prstGeom prst="wedgeRectCallout">
            <a:avLst>
              <a:gd name="adj1" fmla="val 18157"/>
              <a:gd name="adj2" fmla="val 6165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영웅 </a:t>
            </a:r>
            <a:r>
              <a:rPr lang="en-US" altLang="ko-KR" sz="1200" b="1" dirty="0" smtClean="0"/>
              <a:t>hero</a:t>
            </a:r>
          </a:p>
          <a:p>
            <a:pPr algn="ctr"/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요새의 리더</a:t>
            </a:r>
            <a:endParaRPr lang="en-US" altLang="ko-KR" sz="1000" dirty="0">
              <a:solidFill>
                <a:srgbClr val="92D050"/>
              </a:solidFill>
            </a:endParaRPr>
          </a:p>
          <a:p>
            <a:pPr marL="171450" indent="-171450" algn="ctr">
              <a:buFontTx/>
              <a:buChar char="-"/>
            </a:pPr>
            <a:endParaRPr lang="en-US" altLang="ko-KR" sz="1000" dirty="0">
              <a:solidFill>
                <a:srgbClr val="92D050"/>
              </a:solidFill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2397618" y="899314"/>
            <a:ext cx="1985239" cy="918424"/>
          </a:xfrm>
          <a:prstGeom prst="wedgeRectCallout">
            <a:avLst>
              <a:gd name="adj1" fmla="val 18157"/>
              <a:gd name="adj2" fmla="val 6165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병사</a:t>
            </a:r>
            <a:endParaRPr lang="en-US" altLang="ko-KR" sz="1200" b="1" dirty="0" smtClean="0"/>
          </a:p>
          <a:p>
            <a:pPr algn="ctr"/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본진을 향해 전진한다</a:t>
            </a:r>
            <a:r>
              <a:rPr lang="en-US" altLang="ko-KR" sz="1000" dirty="0" smtClean="0">
                <a:solidFill>
                  <a:srgbClr val="92D050"/>
                </a:solidFill>
              </a:rPr>
              <a:t>.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충성심이 있어서 영웅 근처에 있으면 </a:t>
            </a:r>
            <a:r>
              <a:rPr lang="en-US" altLang="ko-KR" sz="1000" dirty="0" smtClean="0">
                <a:solidFill>
                  <a:srgbClr val="92D050"/>
                </a:solidFill>
              </a:rPr>
              <a:t>BUFF</a:t>
            </a:r>
            <a:r>
              <a:rPr lang="ko-KR" altLang="en-US" sz="1000" dirty="0" smtClean="0">
                <a:solidFill>
                  <a:srgbClr val="92D050"/>
                </a:solidFill>
              </a:rPr>
              <a:t>효과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4535282" y="899314"/>
            <a:ext cx="1985239" cy="918424"/>
          </a:xfrm>
          <a:prstGeom prst="wedgeRectCallout">
            <a:avLst>
              <a:gd name="adj1" fmla="val 18157"/>
              <a:gd name="adj2" fmla="val 6165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기갑</a:t>
            </a:r>
            <a:endParaRPr lang="en-US" altLang="ko-KR" sz="1200" b="1" dirty="0" smtClean="0"/>
          </a:p>
          <a:p>
            <a:pPr algn="ctr"/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건물을 우선 공격</a:t>
            </a:r>
            <a:endParaRPr lang="en-US" altLang="ko-KR" sz="1000" dirty="0" smtClean="0">
              <a:solidFill>
                <a:srgbClr val="92D050"/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충성심이 있어서 영웅 근처에 있으면 </a:t>
            </a:r>
            <a:r>
              <a:rPr lang="en-US" altLang="ko-KR" sz="1000" dirty="0" smtClean="0">
                <a:solidFill>
                  <a:srgbClr val="92D050"/>
                </a:solidFill>
              </a:rPr>
              <a:t>BUFF</a:t>
            </a:r>
            <a:r>
              <a:rPr lang="ko-KR" altLang="en-US" sz="1000" dirty="0" smtClean="0">
                <a:solidFill>
                  <a:srgbClr val="92D050"/>
                </a:solidFill>
              </a:rPr>
              <a:t>효과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6660232" y="899314"/>
            <a:ext cx="1985239" cy="918424"/>
          </a:xfrm>
          <a:prstGeom prst="wedgeRectCallout">
            <a:avLst>
              <a:gd name="adj1" fmla="val 18157"/>
              <a:gd name="adj2" fmla="val 6165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야만인 </a:t>
            </a:r>
            <a:endParaRPr lang="en-US" altLang="ko-KR" sz="1200" b="1" dirty="0" smtClean="0"/>
          </a:p>
          <a:p>
            <a:pPr algn="ctr"/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야만인 요새에 서식한다</a:t>
            </a:r>
            <a:r>
              <a:rPr lang="en-US" altLang="ko-KR" sz="1000" dirty="0" smtClean="0">
                <a:solidFill>
                  <a:srgbClr val="92D050"/>
                </a:solidFill>
              </a:rPr>
              <a:t>.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FF0000"/>
                </a:solidFill>
              </a:rPr>
              <a:t>충성심이 없다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6835961" y="3789040"/>
            <a:ext cx="1985239" cy="2664296"/>
          </a:xfrm>
          <a:prstGeom prst="wedgeRectCallout">
            <a:avLst>
              <a:gd name="adj1" fmla="val -70749"/>
              <a:gd name="adj2" fmla="val 14565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거</a:t>
            </a:r>
            <a:r>
              <a:rPr lang="ko-KR" altLang="en-US" sz="1200" b="1" dirty="0"/>
              <a:t>인</a:t>
            </a:r>
            <a:endParaRPr lang="en-US" altLang="ko-KR" sz="1200" b="1" dirty="0" smtClean="0"/>
          </a:p>
          <a:p>
            <a:pPr algn="ctr"/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병사나 야만인을 잡아먹는다</a:t>
            </a:r>
            <a:r>
              <a:rPr lang="en-US" altLang="ko-KR" sz="1000" dirty="0" smtClean="0">
                <a:solidFill>
                  <a:srgbClr val="92D050"/>
                </a:solidFill>
              </a:rPr>
              <a:t>.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시야가 매우 넓다</a:t>
            </a:r>
            <a:r>
              <a:rPr lang="en-US" altLang="ko-KR" sz="1000" dirty="0" smtClean="0">
                <a:solidFill>
                  <a:srgbClr val="92D050"/>
                </a:solidFill>
              </a:rPr>
              <a:t>.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FF0000"/>
                </a:solidFill>
              </a:rPr>
              <a:t>충성심이 없다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637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722313" y="1346845"/>
            <a:ext cx="7772400" cy="1362075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성장</a:t>
            </a:r>
            <a:r>
              <a:rPr lang="en-US" altLang="ko-KR" sz="4000" dirty="0" smtClean="0"/>
              <a:t>/</a:t>
            </a:r>
            <a:r>
              <a:rPr lang="ko-KR" altLang="en-US" sz="4000" dirty="0" smtClean="0"/>
              <a:t>수집 요소</a:t>
            </a:r>
            <a:endParaRPr lang="ko-KR" altLang="en-US" sz="4000" dirty="0"/>
          </a:p>
        </p:txBody>
      </p:sp>
      <p:sp>
        <p:nvSpPr>
          <p:cNvPr id="29" name="텍스트 개체 틀 4"/>
          <p:cNvSpPr txBox="1">
            <a:spLocks/>
          </p:cNvSpPr>
          <p:nvPr/>
        </p:nvSpPr>
        <p:spPr>
          <a:xfrm>
            <a:off x="539552" y="2852936"/>
            <a:ext cx="8136903" cy="3096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왕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유저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영웅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요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새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</a:rPr>
              <a:t>유닛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병사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기갑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거인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장비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55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왕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유저</a:t>
            </a:r>
            <a:r>
              <a:rPr lang="en-US" altLang="ko-KR" sz="1600" dirty="0" smtClean="0"/>
              <a:t>) 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왕은 플레이어 자신이며 </a:t>
            </a:r>
            <a:r>
              <a:rPr lang="ko-KR" altLang="en-US" sz="1200" dirty="0" err="1" smtClean="0"/>
              <a:t>퀘스트를</a:t>
            </a:r>
            <a:r>
              <a:rPr lang="ko-KR" altLang="en-US" sz="1200" dirty="0" smtClean="0"/>
              <a:t> 통해 경험치를 모아서 </a:t>
            </a:r>
            <a:r>
              <a:rPr lang="en-US" altLang="ko-KR" sz="1200" dirty="0" smtClean="0"/>
              <a:t>LEVEL UP</a:t>
            </a:r>
            <a:r>
              <a:rPr lang="ko-KR" altLang="en-US" sz="1200" dirty="0" smtClean="0"/>
              <a:t> 한다</a:t>
            </a:r>
            <a:r>
              <a:rPr lang="en-US" altLang="ko-KR" sz="1200" dirty="0" smtClean="0"/>
              <a:t>. </a:t>
            </a:r>
          </a:p>
          <a:p>
            <a:pPr algn="l"/>
            <a:r>
              <a:rPr lang="en-US" altLang="ko-KR" sz="1200" dirty="0" smtClean="0"/>
              <a:t>2.LEVEL</a:t>
            </a:r>
            <a:r>
              <a:rPr lang="ko-KR" altLang="en-US" sz="1200" dirty="0" smtClean="0"/>
              <a:t>에 따라 </a:t>
            </a:r>
            <a:r>
              <a:rPr lang="en-US" altLang="ko-KR" sz="1200" dirty="0" smtClean="0"/>
              <a:t>SKILL TREE</a:t>
            </a:r>
            <a:r>
              <a:rPr lang="ko-KR" altLang="en-US" sz="1200" dirty="0" smtClean="0"/>
              <a:t>가 개방된다</a:t>
            </a:r>
            <a:r>
              <a:rPr lang="en-US" altLang="ko-KR" sz="1200" dirty="0" smtClean="0"/>
              <a:t>. </a:t>
            </a:r>
          </a:p>
          <a:p>
            <a:pPr algn="l"/>
            <a:r>
              <a:rPr lang="en-US" altLang="ko-KR" sz="1200" dirty="0"/>
              <a:t>3</a:t>
            </a:r>
            <a:r>
              <a:rPr lang="en-US" altLang="ko-KR" sz="1200" dirty="0" smtClean="0"/>
              <a:t>.VIP </a:t>
            </a:r>
            <a:r>
              <a:rPr lang="ko-KR" altLang="en-US" sz="1200" dirty="0" smtClean="0"/>
              <a:t>시스템의 영향을 받는 요소들은 주로 왕에게 모여 있다</a:t>
            </a:r>
            <a:r>
              <a:rPr lang="en-US" altLang="ko-KR" sz="1200" dirty="0"/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28257" y="5517232"/>
            <a:ext cx="1984929" cy="307777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계정이름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9999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점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28257" y="5775067"/>
            <a:ext cx="1714899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길드이름 </a:t>
            </a:r>
            <a:r>
              <a:rPr lang="en-US" altLang="ko-KR" sz="1000" dirty="0" smtClean="0">
                <a:solidFill>
                  <a:schemeClr val="bg1"/>
                </a:solidFill>
              </a:rPr>
              <a:t>9999999</a:t>
            </a:r>
            <a:r>
              <a:rPr lang="ko-KR" altLang="en-US" sz="1000" dirty="0" smtClean="0">
                <a:solidFill>
                  <a:schemeClr val="bg1"/>
                </a:solidFill>
              </a:rPr>
              <a:t>점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2242542" y="2420888"/>
            <a:ext cx="4921746" cy="2550477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b="1" dirty="0" smtClean="0">
              <a:solidFill>
                <a:srgbClr val="7A6C64"/>
              </a:solidFill>
            </a:endParaRPr>
          </a:p>
        </p:txBody>
      </p:sp>
      <p:pic>
        <p:nvPicPr>
          <p:cNvPr id="86" name="Picture 3" descr="C:\work_2012\smart\project_RPG\일러스트\최종모음_2차\1024_라이벌_re1\000_hunter_maya_b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80928"/>
            <a:ext cx="2593741" cy="363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직사각형 86"/>
          <p:cNvSpPr/>
          <p:nvPr/>
        </p:nvSpPr>
        <p:spPr>
          <a:xfrm>
            <a:off x="0" y="4994849"/>
            <a:ext cx="9144000" cy="18631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b="1" dirty="0" smtClean="0">
              <a:solidFill>
                <a:srgbClr val="7A6C64"/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2339752" y="4547729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2705586" y="4552815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90" name="모서리가 둥근 직사각형 89"/>
          <p:cNvSpPr/>
          <p:nvPr/>
        </p:nvSpPr>
        <p:spPr>
          <a:xfrm>
            <a:off x="3065626" y="4545680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pic>
        <p:nvPicPr>
          <p:cNvPr id="91" name="Picture 3" descr="C:\work_2014\animals\ui\sourec\icon\icon_boxbrea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547729"/>
            <a:ext cx="321431" cy="3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모서리가 둥근 직사각형 91"/>
          <p:cNvSpPr/>
          <p:nvPr/>
        </p:nvSpPr>
        <p:spPr>
          <a:xfrm>
            <a:off x="3432541" y="4547880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스킨</a:t>
            </a:r>
            <a:endParaRPr lang="ko-KR" altLang="en-US" sz="600" dirty="0"/>
          </a:p>
        </p:txBody>
      </p:sp>
      <p:sp>
        <p:nvSpPr>
          <p:cNvPr id="93" name="타원형 설명선 92"/>
          <p:cNvSpPr/>
          <p:nvPr/>
        </p:nvSpPr>
        <p:spPr>
          <a:xfrm>
            <a:off x="6228184" y="5511857"/>
            <a:ext cx="1899261" cy="1301519"/>
          </a:xfrm>
          <a:prstGeom prst="wedgeEllipseCallout">
            <a:avLst>
              <a:gd name="adj1" fmla="val -169811"/>
              <a:gd name="adj2" fmla="val -87887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스킨 슬롯</a:t>
            </a:r>
            <a:endParaRPr lang="en-US" altLang="ko-KR" sz="1000" b="1" dirty="0" smtClean="0"/>
          </a:p>
          <a:p>
            <a:r>
              <a:rPr lang="ko-KR" altLang="en-US" sz="800" dirty="0"/>
              <a:t>왕</a:t>
            </a:r>
            <a:r>
              <a:rPr lang="ko-KR" altLang="en-US" sz="800" dirty="0" smtClean="0"/>
              <a:t>의 이미지가 바뀜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뽑기 운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충성심 상승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err="1" smtClean="0"/>
              <a:t>크리티컬</a:t>
            </a:r>
            <a:r>
              <a:rPr lang="ko-KR" altLang="en-US" sz="800" dirty="0" smtClean="0"/>
              <a:t> 확률 상승</a:t>
            </a:r>
            <a:endParaRPr lang="en-US" altLang="ko-KR" sz="800" dirty="0" smtClean="0"/>
          </a:p>
        </p:txBody>
      </p:sp>
      <p:sp>
        <p:nvSpPr>
          <p:cNvPr id="115" name="타원형 설명선 114"/>
          <p:cNvSpPr/>
          <p:nvPr/>
        </p:nvSpPr>
        <p:spPr>
          <a:xfrm>
            <a:off x="89982" y="1855354"/>
            <a:ext cx="2152560" cy="1285614"/>
          </a:xfrm>
          <a:prstGeom prst="wedgeEllipseCallout">
            <a:avLst>
              <a:gd name="adj1" fmla="val 59441"/>
              <a:gd name="adj2" fmla="val 136658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모은 훈장들</a:t>
            </a:r>
            <a:endParaRPr lang="en-US" altLang="ko-KR" sz="800" dirty="0" smtClean="0"/>
          </a:p>
          <a:p>
            <a:r>
              <a:rPr lang="en-US" altLang="ko-KR" sz="800" dirty="0" smtClean="0"/>
              <a:t>- </a:t>
            </a:r>
            <a:r>
              <a:rPr lang="ko-KR" altLang="en-US" sz="800" dirty="0" smtClean="0"/>
              <a:t>업적을 달성하면 획득</a:t>
            </a:r>
            <a:endParaRPr lang="en-US" altLang="ko-KR" sz="800" dirty="0" smtClean="0"/>
          </a:p>
          <a:p>
            <a:r>
              <a:rPr lang="en-US" altLang="ko-KR" sz="800" dirty="0" smtClean="0"/>
              <a:t>- </a:t>
            </a:r>
            <a:r>
              <a:rPr lang="ko-KR" altLang="en-US" sz="800" dirty="0" smtClean="0"/>
              <a:t>장비나 영웅의 해금 조건으로 사용됨</a:t>
            </a:r>
            <a:endParaRPr lang="en-US" altLang="ko-KR" sz="800" dirty="0" smtClean="0"/>
          </a:p>
        </p:txBody>
      </p:sp>
      <p:sp>
        <p:nvSpPr>
          <p:cNvPr id="117" name="타원형 설명선 116"/>
          <p:cNvSpPr/>
          <p:nvPr/>
        </p:nvSpPr>
        <p:spPr>
          <a:xfrm>
            <a:off x="4256164" y="5507290"/>
            <a:ext cx="1872693" cy="1289776"/>
          </a:xfrm>
          <a:prstGeom prst="wedgeEllipseCallout">
            <a:avLst>
              <a:gd name="adj1" fmla="val -91914"/>
              <a:gd name="adj2" fmla="val -9199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자원 슬롯</a:t>
            </a:r>
            <a:endParaRPr lang="en-US" altLang="ko-KR" sz="1000" b="1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골드 생산량 증가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마</a:t>
            </a:r>
            <a:r>
              <a:rPr lang="ko-KR" altLang="en-US" sz="800" dirty="0"/>
              <a:t>석</a:t>
            </a:r>
            <a:r>
              <a:rPr lang="ko-KR" altLang="en-US" sz="800" dirty="0" smtClean="0"/>
              <a:t> 생산량 증가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골드 소비량 하락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마</a:t>
            </a:r>
            <a:r>
              <a:rPr lang="ko-KR" altLang="en-US" sz="800" dirty="0"/>
              <a:t>석</a:t>
            </a:r>
            <a:r>
              <a:rPr lang="ko-KR" altLang="en-US" sz="800" dirty="0" smtClean="0"/>
              <a:t> 소비량 하략</a:t>
            </a:r>
            <a:endParaRPr lang="en-US" altLang="ko-KR" sz="800" dirty="0" smtClean="0"/>
          </a:p>
        </p:txBody>
      </p:sp>
      <p:sp>
        <p:nvSpPr>
          <p:cNvPr id="118" name="타원형 설명선 117"/>
          <p:cNvSpPr/>
          <p:nvPr/>
        </p:nvSpPr>
        <p:spPr>
          <a:xfrm>
            <a:off x="2208048" y="5427676"/>
            <a:ext cx="1942764" cy="1369390"/>
          </a:xfrm>
          <a:prstGeom prst="wedgeEllipseCallout">
            <a:avLst>
              <a:gd name="adj1" fmla="val -8548"/>
              <a:gd name="adj2" fmla="val -8291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요</a:t>
            </a:r>
            <a:r>
              <a:rPr lang="ko-KR" altLang="en-US" sz="1000" b="1" dirty="0"/>
              <a:t>새</a:t>
            </a:r>
            <a:r>
              <a:rPr lang="ko-KR" altLang="en-US" sz="1000" b="1" dirty="0" smtClean="0"/>
              <a:t> 성능 슬롯</a:t>
            </a:r>
            <a:endParaRPr lang="en-US" altLang="ko-KR" sz="1000" b="1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건설시간 단축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err="1" smtClean="0"/>
              <a:t>유닛</a:t>
            </a:r>
            <a:r>
              <a:rPr lang="ko-KR" altLang="en-US" sz="800" dirty="0" smtClean="0"/>
              <a:t> 생산시간 단축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건물 방어력 상승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건물 공격력 상승</a:t>
            </a:r>
            <a:endParaRPr lang="en-US" altLang="ko-KR" sz="800" dirty="0" smtClean="0"/>
          </a:p>
          <a:p>
            <a:pPr marL="171450" indent="-171450" algn="ctr">
              <a:buFontTx/>
              <a:buChar char="-"/>
            </a:pPr>
            <a:endParaRPr lang="en-US" altLang="ko-KR" sz="800" dirty="0" smtClean="0"/>
          </a:p>
        </p:txBody>
      </p:sp>
      <p:sp>
        <p:nvSpPr>
          <p:cNvPr id="119" name="타원형 설명선 118"/>
          <p:cNvSpPr/>
          <p:nvPr/>
        </p:nvSpPr>
        <p:spPr>
          <a:xfrm>
            <a:off x="152193" y="5479104"/>
            <a:ext cx="1934019" cy="1266533"/>
          </a:xfrm>
          <a:prstGeom prst="wedgeEllipseCallout">
            <a:avLst>
              <a:gd name="adj1" fmla="val 66873"/>
              <a:gd name="adj2" fmla="val -8836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리더십을 올려주는 슬롯</a:t>
            </a:r>
            <a:endParaRPr lang="en-US" altLang="ko-KR" sz="1000" b="1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충성심 상승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err="1" smtClean="0"/>
              <a:t>크리티컬</a:t>
            </a:r>
            <a:r>
              <a:rPr lang="ko-KR" altLang="en-US" sz="800" dirty="0" smtClean="0"/>
              <a:t> 확률 상승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나의 속성 수치 상승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속성 방어력 상승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err="1" smtClean="0"/>
              <a:t>물공</a:t>
            </a:r>
            <a:r>
              <a:rPr lang="en-US" altLang="ko-KR" sz="800" dirty="0" smtClean="0"/>
              <a:t>/</a:t>
            </a:r>
            <a:r>
              <a:rPr lang="ko-KR" altLang="en-US" sz="800" dirty="0" err="1" smtClean="0"/>
              <a:t>물방</a:t>
            </a:r>
            <a:r>
              <a:rPr lang="en-US" altLang="ko-KR" sz="800" dirty="0" smtClean="0"/>
              <a:t>/</a:t>
            </a:r>
            <a:r>
              <a:rPr lang="ko-KR" altLang="en-US" sz="800" dirty="0" err="1" smtClean="0"/>
              <a:t>마공</a:t>
            </a:r>
            <a:r>
              <a:rPr lang="en-US" altLang="ko-KR" sz="800" dirty="0" smtClean="0"/>
              <a:t>/</a:t>
            </a:r>
            <a:r>
              <a:rPr lang="ko-KR" altLang="en-US" sz="800" dirty="0" err="1" smtClean="0"/>
              <a:t>마방</a:t>
            </a:r>
            <a:r>
              <a:rPr lang="ko-KR" altLang="en-US" sz="800" dirty="0" smtClean="0"/>
              <a:t> </a:t>
            </a:r>
            <a:endParaRPr lang="en-US" altLang="ko-KR" sz="800" dirty="0" smtClean="0"/>
          </a:p>
          <a:p>
            <a:endParaRPr lang="en-US" altLang="ko-KR" sz="800" dirty="0" smtClean="0"/>
          </a:p>
        </p:txBody>
      </p:sp>
      <p:pic>
        <p:nvPicPr>
          <p:cNvPr id="125" name="Picture 3" descr="C:\work_2014\animals\ui\sourec\icon\icon_gach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709" y="4292019"/>
            <a:ext cx="227619" cy="22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3" descr="C:\work_2014\animals\ui\sourec\icon\icon_gach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771" y="4298503"/>
            <a:ext cx="227619" cy="22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3" descr="C:\work_2014\animals\ui\sourec\icon\icon_gach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98" y="4300757"/>
            <a:ext cx="227619" cy="22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4114750" y="2793155"/>
            <a:ext cx="1609378" cy="21977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r>
              <a:rPr lang="ko-KR" altLang="en-US" sz="800" dirty="0" smtClean="0">
                <a:solidFill>
                  <a:srgbClr val="7A6C64"/>
                </a:solidFill>
              </a:rPr>
              <a:t> </a:t>
            </a:r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114749" y="2793155"/>
            <a:ext cx="1321346" cy="2197707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67000"/>
                </a:schemeClr>
              </a:gs>
              <a:gs pos="50000">
                <a:schemeClr val="tx1">
                  <a:lumMod val="95000"/>
                  <a:lumOff val="5000"/>
                  <a:alpha val="52000"/>
                </a:scheme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>
              <a:solidFill>
                <a:srgbClr val="7A6C64"/>
              </a:solidFill>
            </a:endParaRPr>
          </a:p>
          <a:p>
            <a:r>
              <a:rPr lang="en-US" altLang="ko-KR" sz="800" dirty="0">
                <a:solidFill>
                  <a:srgbClr val="7A6C64"/>
                </a:solidFill>
              </a:rPr>
              <a:t> </a:t>
            </a:r>
            <a:r>
              <a:rPr lang="en-US" altLang="ko-KR" sz="800" dirty="0" smtClean="0">
                <a:solidFill>
                  <a:srgbClr val="7A6C64"/>
                </a:solidFill>
              </a:rPr>
              <a:t>  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114750" y="2793155"/>
            <a:ext cx="1609378" cy="21977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r>
              <a:rPr lang="ko-KR" altLang="en-US" sz="800" dirty="0" smtClean="0">
                <a:solidFill>
                  <a:srgbClr val="7A6C64"/>
                </a:solidFill>
              </a:rPr>
              <a:t> </a:t>
            </a:r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114750" y="2420889"/>
            <a:ext cx="3049538" cy="25699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r>
              <a:rPr lang="ko-KR" altLang="en-US" sz="800" dirty="0" smtClean="0">
                <a:solidFill>
                  <a:srgbClr val="7A6C64"/>
                </a:solidFill>
              </a:rPr>
              <a:t> </a:t>
            </a:r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  <a:p>
            <a:pPr algn="r"/>
            <a:endParaRPr lang="en-US" altLang="ko-KR" sz="800" dirty="0">
              <a:solidFill>
                <a:srgbClr val="7A6C64"/>
              </a:solidFill>
            </a:endParaRPr>
          </a:p>
          <a:p>
            <a:pPr algn="r"/>
            <a:endParaRPr lang="en-US" altLang="ko-KR" sz="800" dirty="0" smtClean="0">
              <a:solidFill>
                <a:srgbClr val="7A6C64"/>
              </a:solidFill>
            </a:endParaRPr>
          </a:p>
        </p:txBody>
      </p:sp>
      <p:sp>
        <p:nvSpPr>
          <p:cNvPr id="26" name="순서도: 대체 처리 25"/>
          <p:cNvSpPr/>
          <p:nvPr/>
        </p:nvSpPr>
        <p:spPr>
          <a:xfrm>
            <a:off x="2339752" y="2852936"/>
            <a:ext cx="385242" cy="288032"/>
          </a:xfrm>
          <a:prstGeom prst="flowChartAlternateProcess">
            <a:avLst/>
          </a:prstGeom>
          <a:gradFill>
            <a:gsLst>
              <a:gs pos="0">
                <a:srgbClr val="FFFF00"/>
              </a:gs>
              <a:gs pos="50000">
                <a:srgbClr val="FFCC00"/>
              </a:gs>
              <a:gs pos="100000">
                <a:srgbClr val="FFCC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7A6C64"/>
                </a:solidFill>
              </a:rPr>
              <a:t>◀</a:t>
            </a:r>
            <a:endParaRPr lang="en-US" altLang="ko-KR" sz="1000" dirty="0" smtClean="0">
              <a:solidFill>
                <a:srgbClr val="7A6C64"/>
              </a:solidFill>
            </a:endParaRPr>
          </a:p>
        </p:txBody>
      </p:sp>
      <p:sp>
        <p:nvSpPr>
          <p:cNvPr id="27" name="양쪽 모서리가 둥근 사각형 26"/>
          <p:cNvSpPr/>
          <p:nvPr/>
        </p:nvSpPr>
        <p:spPr>
          <a:xfrm>
            <a:off x="4355976" y="2505388"/>
            <a:ext cx="856988" cy="317338"/>
          </a:xfrm>
          <a:prstGeom prst="round2Same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/>
              <a:t>전</a:t>
            </a:r>
            <a:r>
              <a:rPr lang="ko-KR" altLang="en-US" sz="1050" dirty="0"/>
              <a:t>투</a:t>
            </a:r>
          </a:p>
        </p:txBody>
      </p:sp>
      <p:sp>
        <p:nvSpPr>
          <p:cNvPr id="28" name="양쪽 모서리가 둥근 사각형 27"/>
          <p:cNvSpPr/>
          <p:nvPr/>
        </p:nvSpPr>
        <p:spPr>
          <a:xfrm>
            <a:off x="5341010" y="2505388"/>
            <a:ext cx="815166" cy="31733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성</a:t>
            </a:r>
            <a:r>
              <a:rPr lang="ko-KR" altLang="en-US" sz="1000" dirty="0"/>
              <a:t>장</a:t>
            </a:r>
          </a:p>
        </p:txBody>
      </p:sp>
      <p:sp>
        <p:nvSpPr>
          <p:cNvPr id="29" name="양쪽 모서리가 둥근 사각형 28"/>
          <p:cNvSpPr/>
          <p:nvPr/>
        </p:nvSpPr>
        <p:spPr>
          <a:xfrm>
            <a:off x="6228184" y="2505388"/>
            <a:ext cx="778974" cy="317338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보</a:t>
            </a:r>
            <a:r>
              <a:rPr lang="ko-KR" altLang="en-US" sz="1000" dirty="0"/>
              <a:t>조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139950" y="2822726"/>
            <a:ext cx="3024337" cy="21037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>
              <a:solidFill>
                <a:srgbClr val="7A6C64"/>
              </a:solidFill>
            </a:endParaRPr>
          </a:p>
        </p:txBody>
      </p:sp>
      <p:sp>
        <p:nvSpPr>
          <p:cNvPr id="31" name="십이각형 30"/>
          <p:cNvSpPr/>
          <p:nvPr/>
        </p:nvSpPr>
        <p:spPr>
          <a:xfrm>
            <a:off x="5112060" y="2420888"/>
            <a:ext cx="180020" cy="180020"/>
          </a:xfrm>
          <a:prstGeom prst="dodecagon">
            <a:avLst/>
          </a:prstGeom>
          <a:gradFill>
            <a:gsLst>
              <a:gs pos="0">
                <a:srgbClr val="FF0000"/>
              </a:gs>
              <a:gs pos="56000">
                <a:srgbClr val="C00000"/>
              </a:gs>
              <a:gs pos="100000">
                <a:srgbClr val="C00000"/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6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5076056" y="2924944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 smtClean="0"/>
          </a:p>
          <a:p>
            <a:pPr algn="ctr"/>
            <a:endParaRPr lang="en-US" altLang="ko-KR" sz="700" dirty="0"/>
          </a:p>
          <a:p>
            <a:pPr algn="ctr"/>
            <a:endParaRPr lang="en-US" altLang="ko-KR" sz="700" dirty="0" smtClean="0"/>
          </a:p>
          <a:p>
            <a:pPr algn="ctr"/>
            <a:r>
              <a:rPr lang="en-US" altLang="ko-KR" sz="500" dirty="0" smtClean="0"/>
              <a:t>3/5</a:t>
            </a:r>
            <a:endParaRPr lang="ko-KR" altLang="en-US" sz="500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076056" y="3429000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 smtClean="0"/>
          </a:p>
          <a:p>
            <a:pPr algn="ctr"/>
            <a:endParaRPr lang="en-US" altLang="ko-KR" sz="700" dirty="0"/>
          </a:p>
          <a:p>
            <a:pPr algn="ctr"/>
            <a:endParaRPr lang="en-US" altLang="ko-KR" sz="700" dirty="0" smtClean="0"/>
          </a:p>
          <a:p>
            <a:pPr algn="ctr"/>
            <a:r>
              <a:rPr lang="en-US" altLang="ko-KR" sz="500" dirty="0" smtClean="0"/>
              <a:t>3/5</a:t>
            </a:r>
            <a:endParaRPr lang="ko-KR" altLang="en-US" sz="5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4283968" y="3422357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 smtClean="0"/>
          </a:p>
          <a:p>
            <a:pPr algn="ctr"/>
            <a:endParaRPr lang="en-US" altLang="ko-KR" sz="700" dirty="0"/>
          </a:p>
          <a:p>
            <a:pPr algn="ctr"/>
            <a:endParaRPr lang="en-US" altLang="ko-KR" sz="700" dirty="0" smtClean="0"/>
          </a:p>
          <a:p>
            <a:pPr algn="ctr"/>
            <a:r>
              <a:rPr lang="en-US" altLang="ko-KR" sz="500" dirty="0" smtClean="0"/>
              <a:t>3/5</a:t>
            </a:r>
            <a:endParaRPr lang="ko-KR" altLang="en-US" sz="500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5832140" y="3422357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 smtClean="0"/>
          </a:p>
          <a:p>
            <a:pPr algn="ctr"/>
            <a:endParaRPr lang="en-US" altLang="ko-KR" sz="700" dirty="0"/>
          </a:p>
          <a:p>
            <a:pPr algn="ctr"/>
            <a:endParaRPr lang="en-US" altLang="ko-KR" sz="700" dirty="0" smtClean="0"/>
          </a:p>
          <a:p>
            <a:pPr algn="ctr"/>
            <a:r>
              <a:rPr lang="en-US" altLang="ko-KR" sz="500" dirty="0" smtClean="0"/>
              <a:t>3/5</a:t>
            </a:r>
            <a:endParaRPr lang="ko-KR" altLang="en-US" sz="500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5076056" y="3892661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dirty="0" smtClean="0"/>
          </a:p>
          <a:p>
            <a:pPr algn="ctr"/>
            <a:r>
              <a:rPr lang="ko-KR" altLang="en-US" sz="500" dirty="0" smtClean="0"/>
              <a:t>잠김</a:t>
            </a:r>
            <a:endParaRPr lang="en-US" altLang="ko-KR" sz="500" dirty="0" smtClean="0"/>
          </a:p>
          <a:p>
            <a:pPr algn="ctr"/>
            <a:endParaRPr lang="en-US" altLang="ko-KR" sz="500" dirty="0"/>
          </a:p>
          <a:p>
            <a:pPr algn="ctr"/>
            <a:r>
              <a:rPr lang="en-US" altLang="ko-KR" sz="500" dirty="0" smtClean="0"/>
              <a:t>0/5</a:t>
            </a:r>
            <a:endParaRPr lang="ko-KR" altLang="en-US" sz="500" dirty="0"/>
          </a:p>
        </p:txBody>
      </p:sp>
      <p:sp>
        <p:nvSpPr>
          <p:cNvPr id="37" name="직사각형 36"/>
          <p:cNvSpPr/>
          <p:nvPr/>
        </p:nvSpPr>
        <p:spPr>
          <a:xfrm>
            <a:off x="4168920" y="4354070"/>
            <a:ext cx="2995367" cy="6165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rgbClr val="7A6C64"/>
                </a:solidFill>
              </a:rPr>
              <a:t>빠른 집결 </a:t>
            </a:r>
            <a:r>
              <a:rPr lang="en-US" altLang="ko-KR" sz="900" b="1" dirty="0">
                <a:solidFill>
                  <a:srgbClr val="7A6C64"/>
                </a:solidFill>
              </a:rPr>
              <a:t>0</a:t>
            </a:r>
            <a:r>
              <a:rPr lang="en-US" altLang="ko-KR" sz="900" b="1" dirty="0" smtClean="0">
                <a:solidFill>
                  <a:srgbClr val="7A6C64"/>
                </a:solidFill>
              </a:rPr>
              <a:t>/5</a:t>
            </a:r>
          </a:p>
          <a:p>
            <a:r>
              <a:rPr lang="ko-KR" altLang="en-US" sz="800" dirty="0" smtClean="0">
                <a:solidFill>
                  <a:srgbClr val="7A6C64"/>
                </a:solidFill>
              </a:rPr>
              <a:t>집결 속도를 </a:t>
            </a:r>
            <a:r>
              <a:rPr lang="en-US" altLang="ko-KR" sz="800" dirty="0" smtClean="0">
                <a:solidFill>
                  <a:srgbClr val="7A6C64"/>
                </a:solidFill>
              </a:rPr>
              <a:t>1%</a:t>
            </a:r>
            <a:r>
              <a:rPr lang="ko-KR" altLang="en-US" sz="800" dirty="0" smtClean="0">
                <a:solidFill>
                  <a:srgbClr val="7A6C64"/>
                </a:solidFill>
              </a:rPr>
              <a:t>빠르게 해 줍니다</a:t>
            </a:r>
            <a:r>
              <a:rPr lang="en-US" altLang="ko-KR" sz="800" dirty="0" smtClean="0">
                <a:solidFill>
                  <a:srgbClr val="7A6C64"/>
                </a:solidFill>
              </a:rPr>
              <a:t>.</a:t>
            </a:r>
          </a:p>
          <a:p>
            <a:endParaRPr lang="en-US" altLang="ko-KR" sz="800" dirty="0" smtClean="0">
              <a:solidFill>
                <a:srgbClr val="7A6C64"/>
              </a:solidFill>
            </a:endParaRPr>
          </a:p>
          <a:p>
            <a:r>
              <a:rPr lang="ko-KR" altLang="en-US" sz="800" dirty="0" smtClean="0">
                <a:solidFill>
                  <a:srgbClr val="FF0000"/>
                </a:solidFill>
              </a:rPr>
              <a:t>해금조건 </a:t>
            </a:r>
            <a:r>
              <a:rPr lang="en-US" altLang="ko-KR" sz="800" dirty="0" smtClean="0">
                <a:solidFill>
                  <a:srgbClr val="FF0000"/>
                </a:solidFill>
              </a:rPr>
              <a:t>: </a:t>
            </a:r>
            <a:r>
              <a:rPr lang="ko-KR" altLang="en-US" sz="800" dirty="0" smtClean="0">
                <a:solidFill>
                  <a:srgbClr val="FF0000"/>
                </a:solidFill>
              </a:rPr>
              <a:t>영웅</a:t>
            </a:r>
            <a:r>
              <a:rPr lang="en-US" altLang="ko-KR" sz="800" dirty="0" smtClean="0">
                <a:solidFill>
                  <a:srgbClr val="FF0000"/>
                </a:solidFill>
              </a:rPr>
              <a:t>3</a:t>
            </a:r>
            <a:r>
              <a:rPr lang="ko-KR" altLang="en-US" sz="800" dirty="0" smtClean="0">
                <a:solidFill>
                  <a:srgbClr val="FF0000"/>
                </a:solidFill>
              </a:rPr>
              <a:t>개 해금</a:t>
            </a:r>
            <a:r>
              <a:rPr lang="en-US" altLang="ko-KR" sz="800" dirty="0" smtClean="0">
                <a:solidFill>
                  <a:srgbClr val="FF0000"/>
                </a:solidFill>
              </a:rPr>
              <a:t>,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철십자</a:t>
            </a:r>
            <a:r>
              <a:rPr lang="ko-KR" altLang="en-US" sz="800" dirty="0" smtClean="0">
                <a:solidFill>
                  <a:srgbClr val="FF0000"/>
                </a:solidFill>
              </a:rPr>
              <a:t> 훈장</a:t>
            </a:r>
            <a:endParaRPr lang="en-US" altLang="ko-KR" sz="800" dirty="0" smtClean="0">
              <a:solidFill>
                <a:srgbClr val="FF0000"/>
              </a:solidFill>
            </a:endParaRPr>
          </a:p>
        </p:txBody>
      </p:sp>
      <p:sp>
        <p:nvSpPr>
          <p:cNvPr id="38" name="순서도: 대체 처리 37"/>
          <p:cNvSpPr/>
          <p:nvPr/>
        </p:nvSpPr>
        <p:spPr>
          <a:xfrm>
            <a:off x="6094255" y="4629892"/>
            <a:ext cx="1038898" cy="296569"/>
          </a:xfrm>
          <a:prstGeom prst="flowChartAlternateProcess">
            <a:avLst/>
          </a:prstGeom>
          <a:gradFill>
            <a:gsLst>
              <a:gs pos="0">
                <a:srgbClr val="9AACB2"/>
              </a:gs>
              <a:gs pos="5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schemeClr val="bg1"/>
                </a:solidFill>
              </a:rPr>
              <a:t>500G </a:t>
            </a:r>
          </a:p>
          <a:p>
            <a:pPr algn="ctr"/>
            <a:r>
              <a:rPr lang="ko-KR" altLang="en-US" sz="700" dirty="0" smtClean="0">
                <a:solidFill>
                  <a:schemeClr val="bg1"/>
                </a:solidFill>
              </a:rPr>
              <a:t>스킬 배우기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380776" y="4383748"/>
            <a:ext cx="622684" cy="157421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 smtClean="0"/>
              <a:t>골드 </a:t>
            </a:r>
            <a:r>
              <a:rPr lang="en-US" altLang="ko-KR" sz="600" dirty="0" smtClean="0"/>
              <a:t>99999</a:t>
            </a:r>
          </a:p>
        </p:txBody>
      </p:sp>
      <p:pic>
        <p:nvPicPr>
          <p:cNvPr id="40" name="Picture 3" descr="C:\work_2012\smart\project_LOK\ui\icon\money\money_coin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784" y="4354070"/>
            <a:ext cx="167307" cy="21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순서도: 대체 처리 41"/>
          <p:cNvSpPr/>
          <p:nvPr/>
        </p:nvSpPr>
        <p:spPr>
          <a:xfrm>
            <a:off x="6924375" y="4370555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C000"/>
                </a:solidFill>
              </a:rPr>
              <a:t>+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cxnSp>
        <p:nvCxnSpPr>
          <p:cNvPr id="48" name="직선 화살표 연결선 47"/>
          <p:cNvCxnSpPr>
            <a:stCxn id="34" idx="3"/>
            <a:endCxn id="33" idx="1"/>
          </p:cNvCxnSpPr>
          <p:nvPr/>
        </p:nvCxnSpPr>
        <p:spPr>
          <a:xfrm>
            <a:off x="4608004" y="3577988"/>
            <a:ext cx="468052" cy="6643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436096" y="3584631"/>
            <a:ext cx="468052" cy="6643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36" idx="1"/>
          </p:cNvCxnSpPr>
          <p:nvPr/>
        </p:nvCxnSpPr>
        <p:spPr>
          <a:xfrm>
            <a:off x="4578322" y="3689483"/>
            <a:ext cx="497734" cy="358809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4624474" y="3080574"/>
            <a:ext cx="421196" cy="34842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2" idx="3"/>
          </p:cNvCxnSpPr>
          <p:nvPr/>
        </p:nvCxnSpPr>
        <p:spPr>
          <a:xfrm>
            <a:off x="5400092" y="3080575"/>
            <a:ext cx="432048" cy="348425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V="1">
            <a:off x="5405493" y="3740261"/>
            <a:ext cx="468052" cy="297338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6653910" y="2924944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 smtClean="0"/>
          </a:p>
          <a:p>
            <a:pPr algn="ctr"/>
            <a:endParaRPr lang="en-US" altLang="ko-KR" sz="700" dirty="0"/>
          </a:p>
          <a:p>
            <a:pPr algn="ctr"/>
            <a:endParaRPr lang="en-US" altLang="ko-KR" sz="700" dirty="0" smtClean="0"/>
          </a:p>
          <a:p>
            <a:pPr algn="ctr"/>
            <a:r>
              <a:rPr lang="en-US" altLang="ko-KR" sz="500" dirty="0" smtClean="0"/>
              <a:t>3/5</a:t>
            </a:r>
            <a:endParaRPr lang="ko-KR" altLang="en-US" sz="500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6653910" y="3429000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 smtClean="0"/>
          </a:p>
          <a:p>
            <a:pPr algn="ctr"/>
            <a:endParaRPr lang="en-US" altLang="ko-KR" sz="700" dirty="0"/>
          </a:p>
          <a:p>
            <a:pPr algn="ctr"/>
            <a:endParaRPr lang="en-US" altLang="ko-KR" sz="700" dirty="0" smtClean="0"/>
          </a:p>
          <a:p>
            <a:pPr algn="ctr"/>
            <a:r>
              <a:rPr lang="en-US" altLang="ko-KR" sz="500" dirty="0" smtClean="0"/>
              <a:t>3/5</a:t>
            </a:r>
            <a:endParaRPr lang="ko-KR" altLang="en-US" sz="500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7409994" y="3422357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 smtClean="0"/>
          </a:p>
          <a:p>
            <a:pPr algn="ctr"/>
            <a:endParaRPr lang="en-US" altLang="ko-KR" sz="700" dirty="0"/>
          </a:p>
          <a:p>
            <a:pPr algn="ctr"/>
            <a:endParaRPr lang="en-US" altLang="ko-KR" sz="700" dirty="0" smtClean="0"/>
          </a:p>
          <a:p>
            <a:pPr algn="ctr"/>
            <a:r>
              <a:rPr lang="en-US" altLang="ko-KR" sz="500" dirty="0" smtClean="0"/>
              <a:t>3/5</a:t>
            </a:r>
            <a:endParaRPr lang="ko-KR" altLang="en-US" sz="500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6653910" y="3892661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dirty="0" smtClean="0"/>
          </a:p>
          <a:p>
            <a:pPr algn="ctr"/>
            <a:r>
              <a:rPr lang="ko-KR" altLang="en-US" sz="500" dirty="0" smtClean="0"/>
              <a:t>잠김</a:t>
            </a:r>
            <a:endParaRPr lang="en-US" altLang="ko-KR" sz="500" dirty="0" smtClean="0"/>
          </a:p>
          <a:p>
            <a:pPr algn="ctr"/>
            <a:endParaRPr lang="en-US" altLang="ko-KR" sz="500" dirty="0"/>
          </a:p>
          <a:p>
            <a:pPr algn="ctr"/>
            <a:r>
              <a:rPr lang="en-US" altLang="ko-KR" sz="500" dirty="0" smtClean="0"/>
              <a:t>0/5</a:t>
            </a:r>
            <a:endParaRPr lang="ko-KR" altLang="en-US" sz="500" dirty="0"/>
          </a:p>
        </p:txBody>
      </p:sp>
      <p:cxnSp>
        <p:nvCxnSpPr>
          <p:cNvPr id="68" name="직선 화살표 연결선 67"/>
          <p:cNvCxnSpPr>
            <a:endCxn id="65" idx="1"/>
          </p:cNvCxnSpPr>
          <p:nvPr/>
        </p:nvCxnSpPr>
        <p:spPr>
          <a:xfrm>
            <a:off x="6185858" y="3577988"/>
            <a:ext cx="468052" cy="6643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7013950" y="3584631"/>
            <a:ext cx="468052" cy="6643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endCxn id="67" idx="1"/>
          </p:cNvCxnSpPr>
          <p:nvPr/>
        </p:nvCxnSpPr>
        <p:spPr>
          <a:xfrm>
            <a:off x="6156176" y="3689483"/>
            <a:ext cx="497734" cy="358809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 flipV="1">
            <a:off x="6202328" y="3080574"/>
            <a:ext cx="421196" cy="34842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4" idx="3"/>
          </p:cNvCxnSpPr>
          <p:nvPr/>
        </p:nvCxnSpPr>
        <p:spPr>
          <a:xfrm>
            <a:off x="6977946" y="3080575"/>
            <a:ext cx="432048" cy="348425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V="1">
            <a:off x="6983347" y="3740261"/>
            <a:ext cx="468052" cy="297338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25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영웅</a:t>
            </a:r>
            <a:endParaRPr lang="en-US" altLang="ko-KR" sz="1600" dirty="0" smtClean="0"/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b="1" dirty="0" err="1" smtClean="0"/>
              <a:t>룬석</a:t>
            </a:r>
            <a:r>
              <a:rPr lang="ko-KR" altLang="en-US" sz="1200" dirty="0" err="1" smtClean="0"/>
              <a:t>을</a:t>
            </a:r>
            <a:r>
              <a:rPr lang="ko-KR" altLang="en-US" sz="1200" dirty="0" smtClean="0"/>
              <a:t> 모아서 </a:t>
            </a:r>
            <a:r>
              <a:rPr lang="ko-KR" altLang="en-US" sz="1200" b="1" dirty="0" smtClean="0"/>
              <a:t>레벨 업</a:t>
            </a:r>
            <a:r>
              <a:rPr lang="ko-KR" altLang="en-US" sz="1200" dirty="0" smtClean="0"/>
              <a:t> 한다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주요 </a:t>
            </a:r>
            <a:r>
              <a:rPr lang="ko-KR" altLang="en-US" sz="1200" dirty="0" err="1" smtClean="0"/>
              <a:t>스탯에</a:t>
            </a:r>
            <a:r>
              <a:rPr lang="ko-KR" altLang="en-US" sz="1200" dirty="0" smtClean="0"/>
              <a:t> </a:t>
            </a:r>
            <a:r>
              <a:rPr lang="ko-KR" altLang="en-US" sz="1200" b="1" dirty="0" smtClean="0"/>
              <a:t>더</a:t>
            </a:r>
            <a:r>
              <a:rPr lang="ko-KR" altLang="en-US" sz="1200" dirty="0" smtClean="0"/>
              <a:t>해진다</a:t>
            </a:r>
            <a:r>
              <a:rPr lang="en-US" altLang="ko-KR" sz="1200" dirty="0" smtClean="0"/>
              <a:t>.)</a:t>
            </a:r>
            <a:endParaRPr lang="en-US" altLang="ko-KR" sz="1200" dirty="0"/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b="1" dirty="0" smtClean="0"/>
              <a:t>조각</a:t>
            </a:r>
            <a:r>
              <a:rPr lang="ko-KR" altLang="en-US" sz="1200" dirty="0" smtClean="0"/>
              <a:t>을 모아서 </a:t>
            </a:r>
            <a:r>
              <a:rPr lang="ko-KR" altLang="en-US" sz="1200" b="1" dirty="0" smtClean="0"/>
              <a:t>진화 한</a:t>
            </a:r>
            <a:r>
              <a:rPr lang="ko-KR" altLang="en-US" sz="1200" dirty="0" smtClean="0"/>
              <a:t>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주요 </a:t>
            </a:r>
            <a:r>
              <a:rPr lang="ko-KR" altLang="en-US" sz="1200" dirty="0" err="1" smtClean="0"/>
              <a:t>스탯에</a:t>
            </a:r>
            <a:r>
              <a:rPr lang="ko-KR" altLang="en-US" sz="1200" dirty="0" smtClean="0"/>
              <a:t> </a:t>
            </a:r>
            <a:r>
              <a:rPr lang="ko-KR" altLang="en-US" sz="1200" b="1" dirty="0" smtClean="0"/>
              <a:t>곱</a:t>
            </a:r>
            <a:r>
              <a:rPr lang="ko-KR" altLang="en-US" sz="1200" dirty="0" smtClean="0"/>
              <a:t>해진다</a:t>
            </a:r>
            <a:r>
              <a:rPr lang="en-US" altLang="ko-KR" sz="1200" dirty="0" smtClean="0"/>
              <a:t>.)  </a:t>
            </a:r>
          </a:p>
          <a:p>
            <a:pPr algn="l"/>
            <a:r>
              <a:rPr lang="en-US" altLang="ko-KR" sz="1200" dirty="0" smtClean="0"/>
              <a:t>3.LEVEL</a:t>
            </a:r>
            <a:r>
              <a:rPr lang="ko-KR" altLang="en-US" sz="1200" dirty="0"/>
              <a:t>에 따라 </a:t>
            </a:r>
            <a:r>
              <a:rPr lang="en-US" altLang="ko-KR" sz="1200" dirty="0"/>
              <a:t>SKILL TREE</a:t>
            </a:r>
            <a:r>
              <a:rPr lang="ko-KR" altLang="en-US" sz="1200" dirty="0"/>
              <a:t>가 개방된다</a:t>
            </a:r>
            <a:r>
              <a:rPr lang="en-US" altLang="ko-KR" sz="1200" dirty="0"/>
              <a:t>. </a:t>
            </a:r>
          </a:p>
        </p:txBody>
      </p:sp>
      <p:pic>
        <p:nvPicPr>
          <p:cNvPr id="140" name="Picture 3" descr="C:\work_2015\titan\proto\Sprites\c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583" y="2092597"/>
            <a:ext cx="117475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사각형 설명선 140"/>
          <p:cNvSpPr/>
          <p:nvPr/>
        </p:nvSpPr>
        <p:spPr>
          <a:xfrm>
            <a:off x="3838368" y="1446439"/>
            <a:ext cx="4622064" cy="1406153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영</a:t>
            </a:r>
            <a:r>
              <a:rPr lang="ko-KR" altLang="en-US" sz="1400" b="1" dirty="0"/>
              <a:t>웅</a:t>
            </a:r>
            <a:r>
              <a:rPr lang="ko-KR" altLang="en-US" sz="1400" b="1" dirty="0" smtClean="0"/>
              <a:t>의 레벨 </a:t>
            </a:r>
            <a:r>
              <a:rPr lang="en-US" altLang="ko-KR" sz="1400" b="1" dirty="0" smtClean="0"/>
              <a:t>(1 ~ 30)</a:t>
            </a:r>
          </a:p>
          <a:p>
            <a:pPr algn="ctr"/>
            <a:r>
              <a:rPr lang="ko-KR" altLang="en-US" sz="1000" dirty="0" err="1" smtClean="0"/>
              <a:t>룬</a:t>
            </a:r>
            <a:r>
              <a:rPr lang="ko-KR" altLang="en-US" sz="1000" dirty="0" err="1"/>
              <a:t>석</a:t>
            </a:r>
            <a:r>
              <a:rPr lang="ko-KR" altLang="en-US" sz="1000" dirty="0" err="1" smtClean="0"/>
              <a:t>을</a:t>
            </a:r>
            <a:r>
              <a:rPr lang="ko-KR" altLang="en-US" sz="1000" dirty="0" smtClean="0"/>
              <a:t> 모아서 성장시킨다</a:t>
            </a:r>
            <a:r>
              <a:rPr lang="en-US" altLang="ko-KR" sz="1000" dirty="0" smtClean="0"/>
              <a:t>.</a:t>
            </a:r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C000"/>
                </a:solidFill>
              </a:rPr>
              <a:t>주</a:t>
            </a:r>
            <a:r>
              <a:rPr lang="ko-KR" altLang="en-US" sz="1000" dirty="0" smtClean="0">
                <a:solidFill>
                  <a:srgbClr val="FFC000"/>
                </a:solidFill>
              </a:rPr>
              <a:t>요 </a:t>
            </a:r>
            <a:r>
              <a:rPr lang="ko-KR" altLang="en-US" sz="1000" dirty="0" err="1" smtClean="0">
                <a:solidFill>
                  <a:srgbClr val="FFC000"/>
                </a:solidFill>
              </a:rPr>
              <a:t>스텟이</a:t>
            </a:r>
            <a:r>
              <a:rPr lang="ko-KR" altLang="en-US" sz="1000" dirty="0" smtClean="0">
                <a:solidFill>
                  <a:srgbClr val="FFC000"/>
                </a:solidFill>
              </a:rPr>
              <a:t> </a:t>
            </a:r>
            <a:r>
              <a:rPr lang="en-US" altLang="ko-KR" sz="1000" dirty="0" smtClean="0">
                <a:solidFill>
                  <a:srgbClr val="FFC000"/>
                </a:solidFill>
              </a:rPr>
              <a:t>n</a:t>
            </a:r>
            <a:r>
              <a:rPr lang="ko-KR" altLang="en-US" sz="1000" dirty="0" smtClean="0">
                <a:solidFill>
                  <a:srgbClr val="FFC000"/>
                </a:solidFill>
              </a:rPr>
              <a:t>을 더한다</a:t>
            </a:r>
            <a:r>
              <a:rPr lang="en-US" altLang="ko-KR" sz="1000" dirty="0" smtClean="0">
                <a:solidFill>
                  <a:srgbClr val="FFC000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92D050"/>
                </a:solidFill>
              </a:rPr>
              <a:t>                                      &gt;&gt;&gt;&gt;&gt;&gt;&gt;&gt;&gt;&gt;&gt;&gt;&gt;&gt;&gt;&gt;&gt;</a:t>
            </a:r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</p:txBody>
      </p:sp>
      <p:sp>
        <p:nvSpPr>
          <p:cNvPr id="142" name="사각형 설명선 141"/>
          <p:cNvSpPr/>
          <p:nvPr/>
        </p:nvSpPr>
        <p:spPr>
          <a:xfrm>
            <a:off x="3838367" y="2969919"/>
            <a:ext cx="4622064" cy="1406153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영</a:t>
            </a:r>
            <a:r>
              <a:rPr lang="ko-KR" altLang="en-US" sz="1400" b="1" dirty="0"/>
              <a:t>웅</a:t>
            </a:r>
            <a:r>
              <a:rPr lang="ko-KR" altLang="en-US" sz="1400" b="1" dirty="0" smtClean="0"/>
              <a:t>의 진화 </a:t>
            </a:r>
            <a:r>
              <a:rPr lang="en-US" altLang="ko-KR" sz="1400" b="1" dirty="0" smtClean="0"/>
              <a:t>(1~5)</a:t>
            </a:r>
          </a:p>
          <a:p>
            <a:pPr algn="ctr"/>
            <a:r>
              <a:rPr lang="ko-KR" altLang="en-US" sz="1000" dirty="0" smtClean="0"/>
              <a:t>조각을 모아서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성까지 성장시킨다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pPr algn="ctr"/>
            <a:r>
              <a:rPr lang="ko-KR" altLang="en-US" sz="1000" dirty="0" smtClean="0">
                <a:solidFill>
                  <a:srgbClr val="FFC000"/>
                </a:solidFill>
              </a:rPr>
              <a:t>주요 </a:t>
            </a:r>
            <a:r>
              <a:rPr lang="ko-KR" altLang="en-US" sz="1000" dirty="0" err="1" smtClean="0">
                <a:solidFill>
                  <a:srgbClr val="FFC000"/>
                </a:solidFill>
              </a:rPr>
              <a:t>스탯에</a:t>
            </a:r>
            <a:r>
              <a:rPr lang="ko-KR" altLang="en-US" sz="1000" dirty="0" smtClean="0">
                <a:solidFill>
                  <a:srgbClr val="FFC000"/>
                </a:solidFill>
              </a:rPr>
              <a:t> </a:t>
            </a:r>
            <a:r>
              <a:rPr lang="en-US" altLang="ko-KR" sz="1000" dirty="0" smtClean="0">
                <a:solidFill>
                  <a:srgbClr val="FFC000"/>
                </a:solidFill>
              </a:rPr>
              <a:t>1.n</a:t>
            </a:r>
            <a:r>
              <a:rPr lang="ko-KR" altLang="en-US" sz="1000" dirty="0" smtClean="0">
                <a:solidFill>
                  <a:srgbClr val="FFC000"/>
                </a:solidFill>
              </a:rPr>
              <a:t>을</a:t>
            </a:r>
            <a:r>
              <a:rPr lang="en-US" altLang="ko-KR" sz="1000" dirty="0" smtClean="0">
                <a:solidFill>
                  <a:srgbClr val="FFC000"/>
                </a:solidFill>
              </a:rPr>
              <a:t> </a:t>
            </a:r>
            <a:r>
              <a:rPr lang="ko-KR" altLang="en-US" sz="1000" dirty="0" smtClean="0">
                <a:solidFill>
                  <a:srgbClr val="FFC000"/>
                </a:solidFill>
              </a:rPr>
              <a:t>곱한다</a:t>
            </a:r>
            <a:r>
              <a:rPr lang="en-US" altLang="ko-KR" sz="1000" dirty="0" smtClean="0">
                <a:solidFill>
                  <a:srgbClr val="FFC000"/>
                </a:solidFill>
              </a:rPr>
              <a:t>.</a:t>
            </a: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92D050"/>
                </a:solidFill>
              </a:rPr>
              <a:t>     ★               ★★             ★★★           ★★★★        ★★★★★                         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pic>
        <p:nvPicPr>
          <p:cNvPr id="152" name="Picture 3" descr="C:\work_2015\titan\proto\Sprites\c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07618" y="3553397"/>
            <a:ext cx="464382" cy="6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3" descr="C:\work_2015\titan\proto\Sprites\c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71714" y="3555227"/>
            <a:ext cx="464382" cy="6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3" descr="C:\work_2015\titan\proto\Sprites\c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35810" y="3555226"/>
            <a:ext cx="464382" cy="6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3" descr="C:\work_2015\titan\proto\Sprites\c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1914" y="3553399"/>
            <a:ext cx="464382" cy="6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3" descr="C:\work_2015\titan\proto\Sprites\c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08018" y="3553398"/>
            <a:ext cx="464382" cy="6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3" descr="C:\work_2015\titan\proto\Sprites\c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07618" y="2071361"/>
            <a:ext cx="464382" cy="6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3" descr="C:\work_2015\titan\proto\Sprites\c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60032" y="2073191"/>
            <a:ext cx="464382" cy="6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3" descr="C:\work_2015\titan\proto\Sprites\c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52120" y="2073190"/>
            <a:ext cx="464382" cy="6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3" descr="C:\work_2015\titan\proto\Sprites\c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08018" y="2071362"/>
            <a:ext cx="464382" cy="6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순서도: 대체 처리 160"/>
          <p:cNvSpPr/>
          <p:nvPr/>
        </p:nvSpPr>
        <p:spPr>
          <a:xfrm>
            <a:off x="4077663" y="2460240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62" name="순서도: 대체 처리 161"/>
          <p:cNvSpPr/>
          <p:nvPr/>
        </p:nvSpPr>
        <p:spPr>
          <a:xfrm>
            <a:off x="4869751" y="2460273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2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63" name="순서도: 대체 처리 162"/>
          <p:cNvSpPr/>
          <p:nvPr/>
        </p:nvSpPr>
        <p:spPr>
          <a:xfrm>
            <a:off x="5652079" y="2473701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64" name="순서도: 대체 처리 163"/>
          <p:cNvSpPr/>
          <p:nvPr/>
        </p:nvSpPr>
        <p:spPr>
          <a:xfrm>
            <a:off x="4179718" y="3977283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65" name="순서도: 대체 처리 164"/>
          <p:cNvSpPr/>
          <p:nvPr/>
        </p:nvSpPr>
        <p:spPr>
          <a:xfrm>
            <a:off x="5005844" y="3977282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66" name="순서도: 대체 처리 165"/>
          <p:cNvSpPr/>
          <p:nvPr/>
        </p:nvSpPr>
        <p:spPr>
          <a:xfrm>
            <a:off x="5883583" y="3983688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67" name="순서도: 대체 처리 166"/>
          <p:cNvSpPr/>
          <p:nvPr/>
        </p:nvSpPr>
        <p:spPr>
          <a:xfrm>
            <a:off x="6709709" y="3983687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68" name="순서도: 대체 처리 167"/>
          <p:cNvSpPr/>
          <p:nvPr/>
        </p:nvSpPr>
        <p:spPr>
          <a:xfrm>
            <a:off x="7667938" y="3983687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69" name="순서도: 대체 처리 168"/>
          <p:cNvSpPr/>
          <p:nvPr/>
        </p:nvSpPr>
        <p:spPr>
          <a:xfrm>
            <a:off x="7615307" y="2473702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30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728257" y="5517232"/>
            <a:ext cx="1984929" cy="307777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계정이름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9999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점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728257" y="5775067"/>
            <a:ext cx="1714899" cy="246221"/>
          </a:xfrm>
          <a:prstGeom prst="rect">
            <a:avLst/>
          </a:prstGeom>
          <a:noFill/>
          <a:ln>
            <a:noFill/>
          </a:ln>
          <a:effectLst>
            <a:glow rad="292100">
              <a:schemeClr val="accent4">
                <a:satMod val="175000"/>
                <a:alpha val="40000"/>
              </a:schemeClr>
            </a:glow>
            <a:outerShdw blurRad="38100" dist="50800" dir="4920000" sx="97000" sy="97000" algn="ctr" rotWithShape="0">
              <a:schemeClr val="tx2">
                <a:lumMod val="75000"/>
                <a:alpha val="94000"/>
              </a:schemeClr>
            </a:outerShdw>
            <a:softEdge rad="0"/>
          </a:effectLst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길드이름 </a:t>
            </a:r>
            <a:r>
              <a:rPr lang="en-US" altLang="ko-KR" sz="1000" dirty="0" smtClean="0">
                <a:solidFill>
                  <a:schemeClr val="bg1"/>
                </a:solidFill>
              </a:rPr>
              <a:t>9999999</a:t>
            </a:r>
            <a:r>
              <a:rPr lang="ko-KR" altLang="en-US" sz="1000" dirty="0" smtClean="0">
                <a:solidFill>
                  <a:schemeClr val="bg1"/>
                </a:solidFill>
              </a:rPr>
              <a:t>점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0" y="4994849"/>
            <a:ext cx="9144000" cy="18631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24150">
                  <a:schemeClr val="accent5">
                    <a:lumMod val="20000"/>
                    <a:lumOff val="80000"/>
                  </a:schemeClr>
                </a:gs>
                <a:gs pos="67500">
                  <a:schemeClr val="accent1">
                    <a:lumMod val="20000"/>
                    <a:lumOff val="80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63500" dist="25400" dir="5400000" sx="98000" sy="98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b="1" dirty="0" smtClean="0">
              <a:solidFill>
                <a:srgbClr val="7A6C64"/>
              </a:solidFill>
            </a:endParaRPr>
          </a:p>
        </p:txBody>
      </p:sp>
      <p:sp>
        <p:nvSpPr>
          <p:cNvPr id="173" name="모서리가 둥근 직사각형 172"/>
          <p:cNvSpPr/>
          <p:nvPr/>
        </p:nvSpPr>
        <p:spPr>
          <a:xfrm>
            <a:off x="1724009" y="3913728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74" name="모서리가 둥근 직사각형 173"/>
          <p:cNvSpPr/>
          <p:nvPr/>
        </p:nvSpPr>
        <p:spPr>
          <a:xfrm>
            <a:off x="2084049" y="3906593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pic>
        <p:nvPicPr>
          <p:cNvPr id="175" name="Picture 3" descr="C:\work_2014\animals\ui\sourec\icon\icon_boxbrea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574" y="3908642"/>
            <a:ext cx="321431" cy="32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타원형 설명선 178"/>
          <p:cNvSpPr/>
          <p:nvPr/>
        </p:nvSpPr>
        <p:spPr>
          <a:xfrm>
            <a:off x="4256164" y="5507290"/>
            <a:ext cx="1872693" cy="1289776"/>
          </a:xfrm>
          <a:prstGeom prst="wedgeEllipseCallout">
            <a:avLst>
              <a:gd name="adj1" fmla="val -146949"/>
              <a:gd name="adj2" fmla="val -131646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자원 슬롯</a:t>
            </a:r>
            <a:endParaRPr lang="en-US" altLang="ko-KR" sz="1000" b="1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골드 생산량 증가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마</a:t>
            </a:r>
            <a:r>
              <a:rPr lang="ko-KR" altLang="en-US" sz="800" dirty="0"/>
              <a:t>석</a:t>
            </a:r>
            <a:r>
              <a:rPr lang="ko-KR" altLang="en-US" sz="800" dirty="0" smtClean="0"/>
              <a:t> 생산량 증가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골드 소비량 하락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마</a:t>
            </a:r>
            <a:r>
              <a:rPr lang="ko-KR" altLang="en-US" sz="800" dirty="0"/>
              <a:t>석</a:t>
            </a:r>
            <a:r>
              <a:rPr lang="ko-KR" altLang="en-US" sz="800" dirty="0" smtClean="0"/>
              <a:t> 소비량 하략</a:t>
            </a:r>
            <a:endParaRPr lang="en-US" altLang="ko-KR" sz="800" dirty="0" smtClean="0"/>
          </a:p>
        </p:txBody>
      </p:sp>
      <p:sp>
        <p:nvSpPr>
          <p:cNvPr id="180" name="타원형 설명선 179"/>
          <p:cNvSpPr/>
          <p:nvPr/>
        </p:nvSpPr>
        <p:spPr>
          <a:xfrm>
            <a:off x="2208048" y="5427676"/>
            <a:ext cx="1942764" cy="1369390"/>
          </a:xfrm>
          <a:prstGeom prst="wedgeEllipseCallout">
            <a:avLst>
              <a:gd name="adj1" fmla="val -63991"/>
              <a:gd name="adj2" fmla="val -12139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/>
              <a:t>요</a:t>
            </a:r>
            <a:r>
              <a:rPr lang="ko-KR" altLang="en-US" sz="1000" b="1" dirty="0"/>
              <a:t>새</a:t>
            </a:r>
            <a:r>
              <a:rPr lang="ko-KR" altLang="en-US" sz="1000" b="1" dirty="0" smtClean="0"/>
              <a:t> 성능 슬롯</a:t>
            </a:r>
            <a:endParaRPr lang="en-US" altLang="ko-KR" sz="1000" b="1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건설시간 단축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err="1" smtClean="0"/>
              <a:t>유닛</a:t>
            </a:r>
            <a:r>
              <a:rPr lang="ko-KR" altLang="en-US" sz="800" dirty="0" smtClean="0"/>
              <a:t> 생산시간 단축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건물 방어력 상승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건물 공격력 상승</a:t>
            </a:r>
            <a:endParaRPr lang="en-US" altLang="ko-KR" sz="800" dirty="0" smtClean="0"/>
          </a:p>
          <a:p>
            <a:pPr marL="171450" indent="-171450" algn="ctr">
              <a:buFontTx/>
              <a:buChar char="-"/>
            </a:pPr>
            <a:endParaRPr lang="en-US" altLang="ko-KR" sz="800" dirty="0" smtClean="0"/>
          </a:p>
        </p:txBody>
      </p:sp>
      <p:sp>
        <p:nvSpPr>
          <p:cNvPr id="181" name="타원형 설명선 180"/>
          <p:cNvSpPr/>
          <p:nvPr/>
        </p:nvSpPr>
        <p:spPr>
          <a:xfrm>
            <a:off x="152193" y="5479104"/>
            <a:ext cx="1934019" cy="1266533"/>
          </a:xfrm>
          <a:prstGeom prst="wedgeEllipseCallout">
            <a:avLst>
              <a:gd name="adj1" fmla="val 18391"/>
              <a:gd name="adj2" fmla="val -135474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리더십을 올려주는 슬롯</a:t>
            </a:r>
            <a:endParaRPr lang="en-US" altLang="ko-KR" sz="1000" b="1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충성심 상승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err="1" smtClean="0"/>
              <a:t>크리티컬</a:t>
            </a:r>
            <a:r>
              <a:rPr lang="ko-KR" altLang="en-US" sz="800" dirty="0" smtClean="0"/>
              <a:t> 확률 상승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나의 속성 수치 상승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smtClean="0"/>
              <a:t>속성 방어력 상승</a:t>
            </a:r>
            <a:endParaRPr lang="en-US" altLang="ko-KR" sz="800" dirty="0" smtClean="0"/>
          </a:p>
          <a:p>
            <a:r>
              <a:rPr lang="en-US" altLang="ko-KR" sz="800" dirty="0" smtClean="0"/>
              <a:t>-</a:t>
            </a:r>
            <a:r>
              <a:rPr lang="ko-KR" altLang="en-US" sz="800" dirty="0" err="1" smtClean="0"/>
              <a:t>물공</a:t>
            </a:r>
            <a:r>
              <a:rPr lang="en-US" altLang="ko-KR" sz="800" dirty="0" smtClean="0"/>
              <a:t>/</a:t>
            </a:r>
            <a:r>
              <a:rPr lang="ko-KR" altLang="en-US" sz="800" dirty="0" err="1" smtClean="0"/>
              <a:t>물방</a:t>
            </a:r>
            <a:r>
              <a:rPr lang="en-US" altLang="ko-KR" sz="800" dirty="0" smtClean="0"/>
              <a:t>/</a:t>
            </a:r>
            <a:r>
              <a:rPr lang="ko-KR" altLang="en-US" sz="800" dirty="0" err="1" smtClean="0"/>
              <a:t>마공</a:t>
            </a:r>
            <a:r>
              <a:rPr lang="en-US" altLang="ko-KR" sz="800" dirty="0" smtClean="0"/>
              <a:t>/</a:t>
            </a:r>
            <a:r>
              <a:rPr lang="ko-KR" altLang="en-US" sz="800" dirty="0" err="1" smtClean="0"/>
              <a:t>마방</a:t>
            </a:r>
            <a:r>
              <a:rPr lang="ko-KR" altLang="en-US" sz="800" dirty="0" smtClean="0"/>
              <a:t> </a:t>
            </a:r>
            <a:endParaRPr lang="en-US" altLang="ko-KR" sz="800" dirty="0" smtClean="0"/>
          </a:p>
          <a:p>
            <a:endParaRPr lang="en-US" altLang="ko-KR" sz="800" dirty="0" smtClean="0"/>
          </a:p>
        </p:txBody>
      </p:sp>
      <p:sp>
        <p:nvSpPr>
          <p:cNvPr id="182" name="모서리가 둥근 직사각형 181"/>
          <p:cNvSpPr/>
          <p:nvPr/>
        </p:nvSpPr>
        <p:spPr>
          <a:xfrm>
            <a:off x="1358175" y="3908642"/>
            <a:ext cx="324036" cy="311261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gradFill>
              <a:gsLst>
                <a:gs pos="0">
                  <a:schemeClr val="accent3">
                    <a:lumMod val="75000"/>
                  </a:schemeClr>
                </a:gs>
                <a:gs pos="46000">
                  <a:schemeClr val="accent3">
                    <a:lumMod val="20000"/>
                    <a:lumOff val="80000"/>
                  </a:schemeClr>
                </a:gs>
                <a:gs pos="55000">
                  <a:schemeClr val="accent3">
                    <a:lumMod val="5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</a:ln>
          <a:effectLst>
            <a:outerShdw blurRad="63500" dist="25400" dir="5400000" algn="ctr" rotWithShape="0">
              <a:srgbClr val="000000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226802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요새 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 건물</a:t>
            </a:r>
            <a:endParaRPr lang="en-US" altLang="ko-KR" sz="1600" dirty="0" smtClean="0"/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b="1" dirty="0" smtClean="0"/>
              <a:t>골드</a:t>
            </a:r>
            <a:r>
              <a:rPr lang="ko-KR" altLang="en-US" sz="1200" dirty="0" smtClean="0"/>
              <a:t>를 모아서 </a:t>
            </a:r>
            <a:r>
              <a:rPr lang="ko-KR" altLang="en-US" sz="1200" b="1" dirty="0" smtClean="0"/>
              <a:t>레벨 업</a:t>
            </a:r>
            <a:r>
              <a:rPr lang="ko-KR" altLang="en-US" sz="1200" dirty="0" smtClean="0"/>
              <a:t> 한다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주요 </a:t>
            </a:r>
            <a:r>
              <a:rPr lang="ko-KR" altLang="en-US" sz="1200" dirty="0" err="1" smtClean="0"/>
              <a:t>스탯에</a:t>
            </a:r>
            <a:r>
              <a:rPr lang="ko-KR" altLang="en-US" sz="1200" dirty="0" smtClean="0"/>
              <a:t> </a:t>
            </a:r>
            <a:r>
              <a:rPr lang="ko-KR" altLang="en-US" sz="1200" b="1" dirty="0" smtClean="0"/>
              <a:t>더</a:t>
            </a:r>
            <a:r>
              <a:rPr lang="ko-KR" altLang="en-US" sz="1200" dirty="0" smtClean="0"/>
              <a:t>해진다</a:t>
            </a:r>
            <a:r>
              <a:rPr lang="en-US" altLang="ko-KR" sz="1200" dirty="0" smtClean="0"/>
              <a:t>.)</a:t>
            </a:r>
            <a:endParaRPr lang="en-US" altLang="ko-KR" sz="1200" dirty="0"/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b="1" dirty="0" smtClean="0"/>
              <a:t>조각</a:t>
            </a:r>
            <a:r>
              <a:rPr lang="ko-KR" altLang="en-US" sz="1200" dirty="0" smtClean="0"/>
              <a:t>을 모아서 </a:t>
            </a:r>
            <a:r>
              <a:rPr lang="ko-KR" altLang="en-US" sz="1200" b="1" dirty="0" smtClean="0"/>
              <a:t>진화 한</a:t>
            </a:r>
            <a:r>
              <a:rPr lang="ko-KR" altLang="en-US" sz="1200" dirty="0" smtClean="0"/>
              <a:t>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주요 </a:t>
            </a:r>
            <a:r>
              <a:rPr lang="ko-KR" altLang="en-US" sz="1200" dirty="0" err="1" smtClean="0"/>
              <a:t>스탯에</a:t>
            </a:r>
            <a:r>
              <a:rPr lang="ko-KR" altLang="en-US" sz="1200" dirty="0" smtClean="0"/>
              <a:t> </a:t>
            </a:r>
            <a:r>
              <a:rPr lang="ko-KR" altLang="en-US" sz="1200" b="1" dirty="0" smtClean="0"/>
              <a:t>곱</a:t>
            </a:r>
            <a:r>
              <a:rPr lang="ko-KR" altLang="en-US" sz="1200" dirty="0" smtClean="0"/>
              <a:t>해진다</a:t>
            </a:r>
            <a:r>
              <a:rPr lang="en-US" altLang="ko-KR" sz="1200" dirty="0" smtClean="0"/>
              <a:t>.)  </a:t>
            </a:r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b="1" dirty="0" smtClean="0"/>
              <a:t>방어슬롯</a:t>
            </a:r>
            <a:r>
              <a:rPr lang="ko-KR" altLang="en-US" sz="1200" dirty="0" smtClean="0"/>
              <a:t>에 자유롭게 </a:t>
            </a:r>
            <a:r>
              <a:rPr lang="ko-KR" altLang="en-US" sz="1200" b="1" dirty="0" smtClean="0"/>
              <a:t>배치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수</a:t>
            </a:r>
            <a:r>
              <a:rPr lang="ko-KR" altLang="en-US" sz="1200" b="1" dirty="0"/>
              <a:t>납</a:t>
            </a:r>
            <a:r>
              <a:rPr lang="ko-KR" altLang="en-US" sz="1200" dirty="0" smtClean="0"/>
              <a:t>할 수 있으며 영웅에게 </a:t>
            </a:r>
            <a:r>
              <a:rPr lang="ko-KR" altLang="en-US" sz="1200" b="1" dirty="0" smtClean="0"/>
              <a:t>귀속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 (A</a:t>
            </a:r>
            <a:r>
              <a:rPr lang="ko-KR" altLang="en-US" sz="1200" dirty="0" smtClean="0"/>
              <a:t>영웅 요새의 건물을 </a:t>
            </a:r>
            <a:r>
              <a:rPr lang="en-US" altLang="ko-KR" sz="1200" dirty="0" smtClean="0"/>
              <a:t>B</a:t>
            </a:r>
            <a:r>
              <a:rPr lang="ko-KR" altLang="en-US" sz="1200" dirty="0" smtClean="0"/>
              <a:t>영웅 요새에서 쓸 수 없음</a:t>
            </a:r>
            <a:r>
              <a:rPr lang="en-US" altLang="ko-KR" sz="1200" dirty="0" smtClean="0"/>
              <a:t>) </a:t>
            </a:r>
          </a:p>
        </p:txBody>
      </p:sp>
      <p:sp>
        <p:nvSpPr>
          <p:cNvPr id="62" name="사각형 설명선 61"/>
          <p:cNvSpPr/>
          <p:nvPr/>
        </p:nvSpPr>
        <p:spPr>
          <a:xfrm>
            <a:off x="35496" y="4725144"/>
            <a:ext cx="9058285" cy="2095968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92D050"/>
                </a:solidFill>
              </a:rPr>
              <a:t>영웅의 등급</a:t>
            </a:r>
            <a:r>
              <a:rPr lang="en-US" altLang="ko-KR" sz="1400" b="1" dirty="0" smtClean="0">
                <a:solidFill>
                  <a:srgbClr val="92D050"/>
                </a:solidFill>
              </a:rPr>
              <a:t>(</a:t>
            </a:r>
            <a:r>
              <a:rPr lang="ko-KR" altLang="en-US" sz="1400" dirty="0" smtClean="0">
                <a:solidFill>
                  <a:srgbClr val="92D050"/>
                </a:solidFill>
              </a:rPr>
              <a:t>★</a:t>
            </a:r>
            <a:r>
              <a:rPr lang="en-US" altLang="ko-KR" sz="1400" dirty="0" smtClean="0">
                <a:solidFill>
                  <a:srgbClr val="92D050"/>
                </a:solidFill>
              </a:rPr>
              <a:t>) &gt;=</a:t>
            </a:r>
            <a:r>
              <a:rPr lang="ko-KR" altLang="en-US" sz="1400" b="1" dirty="0" smtClean="0">
                <a:solidFill>
                  <a:srgbClr val="92D050"/>
                </a:solidFill>
              </a:rPr>
              <a:t> 요새의 등급</a:t>
            </a:r>
            <a:r>
              <a:rPr lang="en-US" altLang="ko-KR" sz="1400" b="1" dirty="0" smtClean="0">
                <a:solidFill>
                  <a:srgbClr val="92D050"/>
                </a:solidFill>
              </a:rPr>
              <a:t>(</a:t>
            </a:r>
            <a:r>
              <a:rPr lang="ko-KR" altLang="en-US" sz="1400" dirty="0" smtClean="0">
                <a:solidFill>
                  <a:srgbClr val="92D050"/>
                </a:solidFill>
              </a:rPr>
              <a:t>★</a:t>
            </a:r>
            <a:r>
              <a:rPr lang="en-US" altLang="ko-KR" sz="1400" dirty="0" smtClean="0">
                <a:solidFill>
                  <a:srgbClr val="92D050"/>
                </a:solidFill>
              </a:rPr>
              <a:t>) &gt;=</a:t>
            </a:r>
            <a:r>
              <a:rPr lang="ko-KR" altLang="en-US" sz="1400" b="1" dirty="0">
                <a:solidFill>
                  <a:srgbClr val="92D050"/>
                </a:solidFill>
              </a:rPr>
              <a:t> </a:t>
            </a:r>
            <a:r>
              <a:rPr lang="ko-KR" altLang="en-US" sz="1400" b="1" dirty="0" smtClean="0">
                <a:solidFill>
                  <a:srgbClr val="92D050"/>
                </a:solidFill>
              </a:rPr>
              <a:t>건</a:t>
            </a:r>
            <a:r>
              <a:rPr lang="ko-KR" altLang="en-US" sz="1400" b="1" dirty="0">
                <a:solidFill>
                  <a:srgbClr val="92D050"/>
                </a:solidFill>
              </a:rPr>
              <a:t>물</a:t>
            </a:r>
            <a:r>
              <a:rPr lang="ko-KR" altLang="en-US" sz="1400" b="1" dirty="0" smtClean="0">
                <a:solidFill>
                  <a:srgbClr val="92D050"/>
                </a:solidFill>
              </a:rPr>
              <a:t>의 </a:t>
            </a:r>
            <a:r>
              <a:rPr lang="ko-KR" altLang="en-US" sz="1400" b="1" dirty="0">
                <a:solidFill>
                  <a:srgbClr val="92D050"/>
                </a:solidFill>
              </a:rPr>
              <a:t>등급</a:t>
            </a:r>
            <a:r>
              <a:rPr lang="en-US" altLang="ko-KR" sz="1400" b="1" dirty="0">
                <a:solidFill>
                  <a:srgbClr val="92D050"/>
                </a:solidFill>
              </a:rPr>
              <a:t>(</a:t>
            </a:r>
            <a:r>
              <a:rPr lang="ko-KR" altLang="en-US" sz="1400" dirty="0">
                <a:solidFill>
                  <a:srgbClr val="92D050"/>
                </a:solidFill>
              </a:rPr>
              <a:t>★</a:t>
            </a:r>
            <a:r>
              <a:rPr lang="en-US" altLang="ko-KR" sz="1400" dirty="0" smtClean="0">
                <a:solidFill>
                  <a:srgbClr val="92D050"/>
                </a:solidFill>
              </a:rPr>
              <a:t>)</a:t>
            </a:r>
            <a:r>
              <a:rPr lang="en-US" altLang="ko-KR" sz="1400" dirty="0">
                <a:solidFill>
                  <a:srgbClr val="92D050"/>
                </a:solidFill>
              </a:rPr>
              <a:t> &gt;=</a:t>
            </a:r>
            <a:r>
              <a:rPr lang="ko-KR" altLang="en-US" sz="1400" b="1" dirty="0">
                <a:solidFill>
                  <a:srgbClr val="92D050"/>
                </a:solidFill>
              </a:rPr>
              <a:t> </a:t>
            </a:r>
            <a:r>
              <a:rPr lang="ko-KR" altLang="en-US" sz="1400" b="1" dirty="0" smtClean="0">
                <a:solidFill>
                  <a:srgbClr val="92D050"/>
                </a:solidFill>
              </a:rPr>
              <a:t>병</a:t>
            </a:r>
            <a:r>
              <a:rPr lang="ko-KR" altLang="en-US" sz="1400" b="1" dirty="0">
                <a:solidFill>
                  <a:srgbClr val="92D050"/>
                </a:solidFill>
              </a:rPr>
              <a:t>사</a:t>
            </a:r>
            <a:r>
              <a:rPr lang="ko-KR" altLang="en-US" sz="1400" b="1" dirty="0" smtClean="0">
                <a:solidFill>
                  <a:srgbClr val="92D050"/>
                </a:solidFill>
              </a:rPr>
              <a:t>의 </a:t>
            </a:r>
            <a:r>
              <a:rPr lang="ko-KR" altLang="en-US" sz="1400" b="1" dirty="0">
                <a:solidFill>
                  <a:srgbClr val="92D050"/>
                </a:solidFill>
              </a:rPr>
              <a:t>등급</a:t>
            </a:r>
            <a:r>
              <a:rPr lang="en-US" altLang="ko-KR" sz="1400" b="1" dirty="0">
                <a:solidFill>
                  <a:srgbClr val="92D050"/>
                </a:solidFill>
              </a:rPr>
              <a:t>(</a:t>
            </a:r>
            <a:r>
              <a:rPr lang="ko-KR" altLang="en-US" sz="1400" dirty="0">
                <a:solidFill>
                  <a:srgbClr val="92D050"/>
                </a:solidFill>
              </a:rPr>
              <a:t>★</a:t>
            </a:r>
            <a:r>
              <a:rPr lang="en-US" altLang="ko-KR" sz="1400" dirty="0">
                <a:solidFill>
                  <a:srgbClr val="92D050"/>
                </a:solidFill>
              </a:rPr>
              <a:t>)</a:t>
            </a: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92D050"/>
                </a:solidFill>
              </a:rPr>
              <a:t>영웅의 등급보다 높은 병사를 갖고 있더라도 영웅과 같은 등급이 소환된다</a:t>
            </a:r>
            <a:r>
              <a:rPr lang="en-US" altLang="ko-KR" sz="1000" dirty="0" smtClean="0">
                <a:solidFill>
                  <a:srgbClr val="92D050"/>
                </a:solidFill>
              </a:rPr>
              <a:t>.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83583" y="6165304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FFC000"/>
                </a:solidFill>
              </a:rPr>
              <a:t>★★★</a:t>
            </a:r>
            <a:r>
              <a:rPr lang="ko-KR" altLang="en-US" sz="1000" dirty="0">
                <a:solidFill>
                  <a:srgbClr val="FFC000"/>
                </a:solidFill>
              </a:rPr>
              <a:t>★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793265" y="6155345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FC000"/>
                </a:solidFill>
              </a:rPr>
              <a:t>★★★★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374795" y="6155344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FC000"/>
                </a:solidFill>
              </a:rPr>
              <a:t>★★★★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000218" y="6133012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FC000"/>
                </a:solidFill>
              </a:rPr>
              <a:t>★★★★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8" name="사각형 설명선 47"/>
          <p:cNvSpPr/>
          <p:nvPr/>
        </p:nvSpPr>
        <p:spPr>
          <a:xfrm>
            <a:off x="3813545" y="1446439"/>
            <a:ext cx="4622064" cy="1406153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요새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건물의 레벨 </a:t>
            </a:r>
            <a:r>
              <a:rPr lang="en-US" altLang="ko-KR" sz="1400" b="1" dirty="0" smtClean="0"/>
              <a:t>(1 ~ 30)</a:t>
            </a:r>
          </a:p>
          <a:p>
            <a:pPr algn="ctr"/>
            <a:r>
              <a:rPr lang="ko-KR" altLang="en-US" sz="1000" dirty="0" smtClean="0"/>
              <a:t>골드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마석을 모아서 성장시킨다</a:t>
            </a:r>
            <a:r>
              <a:rPr lang="en-US" altLang="ko-KR" sz="1000" dirty="0" smtClean="0"/>
              <a:t>.</a:t>
            </a:r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C000"/>
                </a:solidFill>
              </a:rPr>
              <a:t>주</a:t>
            </a:r>
            <a:r>
              <a:rPr lang="ko-KR" altLang="en-US" sz="1000" dirty="0" smtClean="0">
                <a:solidFill>
                  <a:srgbClr val="FFC000"/>
                </a:solidFill>
              </a:rPr>
              <a:t>요 </a:t>
            </a:r>
            <a:r>
              <a:rPr lang="ko-KR" altLang="en-US" sz="1000" dirty="0" err="1" smtClean="0">
                <a:solidFill>
                  <a:srgbClr val="FFC000"/>
                </a:solidFill>
              </a:rPr>
              <a:t>스텟이</a:t>
            </a:r>
            <a:r>
              <a:rPr lang="ko-KR" altLang="en-US" sz="1000" dirty="0" smtClean="0">
                <a:solidFill>
                  <a:srgbClr val="FFC000"/>
                </a:solidFill>
              </a:rPr>
              <a:t> </a:t>
            </a:r>
            <a:r>
              <a:rPr lang="en-US" altLang="ko-KR" sz="1000" dirty="0" smtClean="0">
                <a:solidFill>
                  <a:srgbClr val="FFC000"/>
                </a:solidFill>
              </a:rPr>
              <a:t>n</a:t>
            </a:r>
            <a:r>
              <a:rPr lang="ko-KR" altLang="en-US" sz="1000" dirty="0" smtClean="0">
                <a:solidFill>
                  <a:srgbClr val="FFC000"/>
                </a:solidFill>
              </a:rPr>
              <a:t>을 더한다</a:t>
            </a:r>
            <a:r>
              <a:rPr lang="en-US" altLang="ko-KR" sz="1000" dirty="0" smtClean="0">
                <a:solidFill>
                  <a:srgbClr val="FFC000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92D050"/>
                </a:solidFill>
              </a:rPr>
              <a:t>                                      &gt;&gt;&gt;&gt;&gt;&gt;&gt;&gt;&gt;&gt;&gt;&gt;&gt;&gt;&gt;&gt;&gt;</a:t>
            </a:r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</p:txBody>
      </p:sp>
      <p:pic>
        <p:nvPicPr>
          <p:cNvPr id="63" name="Picture 11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568" y="200904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순서도: 대체 처리 63"/>
          <p:cNvSpPr/>
          <p:nvPr/>
        </p:nvSpPr>
        <p:spPr>
          <a:xfrm>
            <a:off x="4077663" y="2460240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pic>
        <p:nvPicPr>
          <p:cNvPr id="75" name="Picture 11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656" y="200907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순서도: 대체 처리 75"/>
          <p:cNvSpPr/>
          <p:nvPr/>
        </p:nvSpPr>
        <p:spPr>
          <a:xfrm>
            <a:off x="4869751" y="2460273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2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pic>
        <p:nvPicPr>
          <p:cNvPr id="77" name="Picture 11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984" y="2022503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순서도: 대체 처리 77"/>
          <p:cNvSpPr/>
          <p:nvPr/>
        </p:nvSpPr>
        <p:spPr>
          <a:xfrm>
            <a:off x="5652079" y="2473701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79" name="사각형 설명선 78"/>
          <p:cNvSpPr/>
          <p:nvPr/>
        </p:nvSpPr>
        <p:spPr>
          <a:xfrm>
            <a:off x="3813544" y="2969919"/>
            <a:ext cx="4622064" cy="1406153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요새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건물의 진화 </a:t>
            </a:r>
            <a:r>
              <a:rPr lang="en-US" altLang="ko-KR" sz="1400" b="1" dirty="0" smtClean="0"/>
              <a:t>(1~5)</a:t>
            </a:r>
          </a:p>
          <a:p>
            <a:pPr algn="ctr"/>
            <a:r>
              <a:rPr lang="ko-KR" altLang="en-US" sz="1000" dirty="0" smtClean="0"/>
              <a:t>조각을 모아서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성까지 성장시킨다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pPr algn="ctr"/>
            <a:r>
              <a:rPr lang="ko-KR" altLang="en-US" sz="1000" dirty="0" smtClean="0">
                <a:solidFill>
                  <a:srgbClr val="FFC000"/>
                </a:solidFill>
              </a:rPr>
              <a:t>주요 </a:t>
            </a:r>
            <a:r>
              <a:rPr lang="ko-KR" altLang="en-US" sz="1000" dirty="0" err="1" smtClean="0">
                <a:solidFill>
                  <a:srgbClr val="FFC000"/>
                </a:solidFill>
              </a:rPr>
              <a:t>스탯에</a:t>
            </a:r>
            <a:r>
              <a:rPr lang="ko-KR" altLang="en-US" sz="1000" dirty="0" smtClean="0">
                <a:solidFill>
                  <a:srgbClr val="FFC000"/>
                </a:solidFill>
              </a:rPr>
              <a:t> </a:t>
            </a:r>
            <a:r>
              <a:rPr lang="en-US" altLang="ko-KR" sz="1000" dirty="0" smtClean="0">
                <a:solidFill>
                  <a:srgbClr val="FFC000"/>
                </a:solidFill>
              </a:rPr>
              <a:t>1.n</a:t>
            </a:r>
            <a:r>
              <a:rPr lang="ko-KR" altLang="en-US" sz="1000" dirty="0" smtClean="0">
                <a:solidFill>
                  <a:srgbClr val="FFC000"/>
                </a:solidFill>
              </a:rPr>
              <a:t>을</a:t>
            </a:r>
            <a:r>
              <a:rPr lang="en-US" altLang="ko-KR" sz="1000" dirty="0" smtClean="0">
                <a:solidFill>
                  <a:srgbClr val="FFC000"/>
                </a:solidFill>
              </a:rPr>
              <a:t> </a:t>
            </a:r>
            <a:r>
              <a:rPr lang="ko-KR" altLang="en-US" sz="1000" dirty="0" smtClean="0">
                <a:solidFill>
                  <a:srgbClr val="FFC000"/>
                </a:solidFill>
              </a:rPr>
              <a:t>곱한다</a:t>
            </a:r>
            <a:r>
              <a:rPr lang="en-US" altLang="ko-KR" sz="1000" dirty="0" smtClean="0">
                <a:solidFill>
                  <a:srgbClr val="FFC000"/>
                </a:solidFill>
              </a:rPr>
              <a:t>.</a:t>
            </a: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92D050"/>
                </a:solidFill>
              </a:rPr>
              <a:t>     ★               ★★             ★★★           ★★★★        ★★★★★                         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pic>
        <p:nvPicPr>
          <p:cNvPr id="80" name="Picture 2" descr="C:\work_2015\titan\proto\Sprites\Unit\ISO_Unit_Castle_b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75" y="353252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3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311" y="354251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167" y="3528605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511" y="3526118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1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735" y="353252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순서도: 대체 처리 86"/>
          <p:cNvSpPr/>
          <p:nvPr/>
        </p:nvSpPr>
        <p:spPr>
          <a:xfrm>
            <a:off x="4179718" y="3977283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88" name="순서도: 대체 처리 87"/>
          <p:cNvSpPr/>
          <p:nvPr/>
        </p:nvSpPr>
        <p:spPr>
          <a:xfrm>
            <a:off x="5005844" y="3977282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89" name="순서도: 대체 처리 88"/>
          <p:cNvSpPr/>
          <p:nvPr/>
        </p:nvSpPr>
        <p:spPr>
          <a:xfrm>
            <a:off x="5883583" y="3983688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0" name="순서도: 대체 처리 89"/>
          <p:cNvSpPr/>
          <p:nvPr/>
        </p:nvSpPr>
        <p:spPr>
          <a:xfrm>
            <a:off x="6709709" y="3983687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1" name="순서도: 대체 처리 90"/>
          <p:cNvSpPr/>
          <p:nvPr/>
        </p:nvSpPr>
        <p:spPr>
          <a:xfrm>
            <a:off x="7667938" y="3983687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pic>
        <p:nvPicPr>
          <p:cNvPr id="99" name="Picture 3" descr="C:\work_2015\titan\proto\Sprites\c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16665" y="5148620"/>
            <a:ext cx="706529" cy="103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003" y="5202743"/>
            <a:ext cx="821933" cy="91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085184"/>
            <a:ext cx="857825" cy="950564"/>
          </a:xfrm>
          <a:prstGeom prst="rect">
            <a:avLst/>
          </a:prstGeom>
        </p:spPr>
      </p:pic>
      <p:pic>
        <p:nvPicPr>
          <p:cNvPr id="103" name="Picture 4" descr="C:\work_2015\titan\proto\Sprites\c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88224" y="5328943"/>
            <a:ext cx="36004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1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736" y="2022503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순서도: 대체 처리 104"/>
          <p:cNvSpPr/>
          <p:nvPr/>
        </p:nvSpPr>
        <p:spPr>
          <a:xfrm>
            <a:off x="7615307" y="2473702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30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06" name="순서도: 대체 처리 105"/>
          <p:cNvSpPr/>
          <p:nvPr/>
        </p:nvSpPr>
        <p:spPr>
          <a:xfrm>
            <a:off x="1846574" y="6021288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30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07" name="순서도: 대체 처리 106"/>
          <p:cNvSpPr/>
          <p:nvPr/>
        </p:nvSpPr>
        <p:spPr>
          <a:xfrm>
            <a:off x="3366836" y="5994241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30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08" name="순서도: 대체 처리 107"/>
          <p:cNvSpPr/>
          <p:nvPr/>
        </p:nvSpPr>
        <p:spPr>
          <a:xfrm>
            <a:off x="4913495" y="5978984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30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09" name="순서도: 대체 처리 108"/>
          <p:cNvSpPr/>
          <p:nvPr/>
        </p:nvSpPr>
        <p:spPr>
          <a:xfrm>
            <a:off x="6538918" y="5978984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30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08218"/>
            <a:ext cx="705390" cy="781649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82" y="1639239"/>
            <a:ext cx="705390" cy="781649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064" y="2908217"/>
            <a:ext cx="705390" cy="781649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15" y="3511447"/>
            <a:ext cx="705390" cy="781649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18" y="1940081"/>
            <a:ext cx="1139638" cy="1262843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73" y="1549224"/>
            <a:ext cx="705390" cy="781649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34" y="3065885"/>
            <a:ext cx="705390" cy="781649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66" y="3209901"/>
            <a:ext cx="705390" cy="781649"/>
          </a:xfrm>
          <a:prstGeom prst="rect">
            <a:avLst/>
          </a:prstGeom>
        </p:spPr>
      </p:pic>
      <p:sp>
        <p:nvSpPr>
          <p:cNvPr id="129" name="순서도: 대체 처리 128"/>
          <p:cNvSpPr/>
          <p:nvPr/>
        </p:nvSpPr>
        <p:spPr>
          <a:xfrm>
            <a:off x="726733" y="2154512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30" name="순서도: 대체 처리 129"/>
          <p:cNvSpPr/>
          <p:nvPr/>
        </p:nvSpPr>
        <p:spPr>
          <a:xfrm>
            <a:off x="1688405" y="2977704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31" name="순서도: 대체 처리 130"/>
          <p:cNvSpPr/>
          <p:nvPr/>
        </p:nvSpPr>
        <p:spPr>
          <a:xfrm>
            <a:off x="2843506" y="2235601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32" name="순서도: 대체 처리 131"/>
          <p:cNvSpPr/>
          <p:nvPr/>
        </p:nvSpPr>
        <p:spPr>
          <a:xfrm>
            <a:off x="568564" y="3654594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33" name="순서도: 대체 처리 132"/>
          <p:cNvSpPr/>
          <p:nvPr/>
        </p:nvSpPr>
        <p:spPr>
          <a:xfrm>
            <a:off x="1767489" y="4081863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34" name="순서도: 대체 처리 133"/>
          <p:cNvSpPr/>
          <p:nvPr/>
        </p:nvSpPr>
        <p:spPr>
          <a:xfrm>
            <a:off x="3015834" y="3510010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cxnSp>
        <p:nvCxnSpPr>
          <p:cNvPr id="135" name="직선 화살표 연결선 134"/>
          <p:cNvCxnSpPr/>
          <p:nvPr/>
        </p:nvCxnSpPr>
        <p:spPr>
          <a:xfrm flipV="1">
            <a:off x="2346005" y="2398270"/>
            <a:ext cx="447260" cy="150151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 flipV="1">
            <a:off x="1147930" y="2322838"/>
            <a:ext cx="399734" cy="150864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/>
          <p:nvPr/>
        </p:nvCxnSpPr>
        <p:spPr>
          <a:xfrm>
            <a:off x="2440254" y="3018551"/>
            <a:ext cx="402995" cy="271028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 flipH="1">
            <a:off x="1141147" y="2908218"/>
            <a:ext cx="406517" cy="264794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stCxn id="125" idx="2"/>
          </p:cNvCxnSpPr>
          <p:nvPr/>
        </p:nvCxnSpPr>
        <p:spPr>
          <a:xfrm flipH="1">
            <a:off x="1993310" y="3202924"/>
            <a:ext cx="22027" cy="470071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7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err="1" smtClean="0"/>
              <a:t>유닛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병사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기갑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거인</a:t>
            </a:r>
            <a:r>
              <a:rPr lang="en-US" altLang="ko-KR" sz="1600" dirty="0" smtClean="0"/>
              <a:t>)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b="1" dirty="0" err="1" smtClean="0"/>
              <a:t>룬석</a:t>
            </a:r>
            <a:r>
              <a:rPr lang="ko-KR" altLang="en-US" sz="1200" dirty="0" err="1"/>
              <a:t>을</a:t>
            </a:r>
            <a:r>
              <a:rPr lang="ko-KR" altLang="en-US" sz="1200" dirty="0" smtClean="0"/>
              <a:t> 모아서 </a:t>
            </a:r>
            <a:r>
              <a:rPr lang="ko-KR" altLang="en-US" sz="1200" b="1" dirty="0" smtClean="0"/>
              <a:t>레벨 업</a:t>
            </a:r>
            <a:r>
              <a:rPr lang="ko-KR" altLang="en-US" sz="1200" dirty="0" smtClean="0"/>
              <a:t> 한다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주요 </a:t>
            </a:r>
            <a:r>
              <a:rPr lang="ko-KR" altLang="en-US" sz="1200" dirty="0" err="1" smtClean="0"/>
              <a:t>스탯에</a:t>
            </a:r>
            <a:r>
              <a:rPr lang="ko-KR" altLang="en-US" sz="1200" dirty="0" smtClean="0"/>
              <a:t> </a:t>
            </a:r>
            <a:r>
              <a:rPr lang="ko-KR" altLang="en-US" sz="1200" b="1" dirty="0" smtClean="0"/>
              <a:t>더</a:t>
            </a:r>
            <a:r>
              <a:rPr lang="ko-KR" altLang="en-US" sz="1200" dirty="0" smtClean="0"/>
              <a:t>해진다</a:t>
            </a:r>
            <a:r>
              <a:rPr lang="en-US" altLang="ko-KR" sz="1200" dirty="0" smtClean="0"/>
              <a:t>.)</a:t>
            </a:r>
            <a:endParaRPr lang="en-US" altLang="ko-KR" sz="1200" dirty="0"/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b="1" dirty="0" smtClean="0"/>
              <a:t>조각</a:t>
            </a:r>
            <a:r>
              <a:rPr lang="ko-KR" altLang="en-US" sz="1200" dirty="0" smtClean="0"/>
              <a:t>을 모아서 </a:t>
            </a:r>
            <a:r>
              <a:rPr lang="ko-KR" altLang="en-US" sz="1200" b="1" dirty="0" smtClean="0"/>
              <a:t>진화 한</a:t>
            </a:r>
            <a:r>
              <a:rPr lang="ko-KR" altLang="en-US" sz="1200" dirty="0" smtClean="0"/>
              <a:t>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주요 </a:t>
            </a:r>
            <a:r>
              <a:rPr lang="ko-KR" altLang="en-US" sz="1200" dirty="0" err="1" smtClean="0"/>
              <a:t>스탯에</a:t>
            </a:r>
            <a:r>
              <a:rPr lang="ko-KR" altLang="en-US" sz="1200" dirty="0" smtClean="0"/>
              <a:t> </a:t>
            </a:r>
            <a:r>
              <a:rPr lang="ko-KR" altLang="en-US" sz="1200" b="1" dirty="0" smtClean="0"/>
              <a:t>곱</a:t>
            </a:r>
            <a:r>
              <a:rPr lang="ko-KR" altLang="en-US" sz="1200" dirty="0" smtClean="0"/>
              <a:t>해진다</a:t>
            </a:r>
            <a:r>
              <a:rPr lang="en-US" altLang="ko-KR" sz="1200" dirty="0" smtClean="0"/>
              <a:t>.)  </a:t>
            </a:r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b="1" dirty="0" smtClean="0"/>
              <a:t>병영건물</a:t>
            </a:r>
            <a:r>
              <a:rPr lang="ko-KR" altLang="en-US" sz="1200" dirty="0" smtClean="0"/>
              <a:t>에 배치할 수 있으며 병과의 비율을 설정해 두면 변경이 발생할 때 마다 복구된다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영웅에게 귀속된다</a:t>
            </a:r>
            <a:r>
              <a:rPr lang="en-US" altLang="ko-KR" sz="1200" dirty="0" smtClean="0"/>
              <a:t>. </a:t>
            </a:r>
          </a:p>
        </p:txBody>
      </p:sp>
      <p:sp>
        <p:nvSpPr>
          <p:cNvPr id="48" name="사각형 설명선 47"/>
          <p:cNvSpPr/>
          <p:nvPr/>
        </p:nvSpPr>
        <p:spPr>
          <a:xfrm>
            <a:off x="3838368" y="1446439"/>
            <a:ext cx="4622064" cy="1406153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유</a:t>
            </a:r>
            <a:r>
              <a:rPr lang="ko-KR" altLang="en-US" sz="1400" b="1" dirty="0" err="1"/>
              <a:t>닛</a:t>
            </a:r>
            <a:r>
              <a:rPr lang="ko-KR" altLang="en-US" sz="1400" b="1" dirty="0" err="1" smtClean="0"/>
              <a:t>의</a:t>
            </a:r>
            <a:r>
              <a:rPr lang="ko-KR" altLang="en-US" sz="1400" b="1" dirty="0" smtClean="0"/>
              <a:t> 레벨 </a:t>
            </a:r>
            <a:r>
              <a:rPr lang="en-US" altLang="ko-KR" sz="1400" b="1" dirty="0" smtClean="0"/>
              <a:t>(1 ~ 30)</a:t>
            </a:r>
          </a:p>
          <a:p>
            <a:pPr algn="ctr"/>
            <a:r>
              <a:rPr lang="ko-KR" altLang="en-US" sz="1000" dirty="0" err="1"/>
              <a:t>룬</a:t>
            </a:r>
            <a:r>
              <a:rPr lang="ko-KR" altLang="en-US" sz="1000" dirty="0" err="1" smtClean="0"/>
              <a:t>석을</a:t>
            </a:r>
            <a:r>
              <a:rPr lang="ko-KR" altLang="en-US" sz="1000" dirty="0" smtClean="0"/>
              <a:t> 모아서 성장시킨다</a:t>
            </a:r>
            <a:r>
              <a:rPr lang="en-US" altLang="ko-KR" sz="1000" dirty="0" smtClean="0"/>
              <a:t>.</a:t>
            </a:r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000" dirty="0">
                <a:solidFill>
                  <a:srgbClr val="FFC000"/>
                </a:solidFill>
              </a:rPr>
              <a:t>주</a:t>
            </a:r>
            <a:r>
              <a:rPr lang="ko-KR" altLang="en-US" sz="1000" dirty="0" smtClean="0">
                <a:solidFill>
                  <a:srgbClr val="FFC000"/>
                </a:solidFill>
              </a:rPr>
              <a:t>요 </a:t>
            </a:r>
            <a:r>
              <a:rPr lang="ko-KR" altLang="en-US" sz="1000" dirty="0" err="1" smtClean="0">
                <a:solidFill>
                  <a:srgbClr val="FFC000"/>
                </a:solidFill>
              </a:rPr>
              <a:t>스텟이</a:t>
            </a:r>
            <a:r>
              <a:rPr lang="ko-KR" altLang="en-US" sz="1000" dirty="0" smtClean="0">
                <a:solidFill>
                  <a:srgbClr val="FFC000"/>
                </a:solidFill>
              </a:rPr>
              <a:t> </a:t>
            </a:r>
            <a:r>
              <a:rPr lang="en-US" altLang="ko-KR" sz="1000" dirty="0" smtClean="0">
                <a:solidFill>
                  <a:srgbClr val="FFC000"/>
                </a:solidFill>
              </a:rPr>
              <a:t>n</a:t>
            </a:r>
            <a:r>
              <a:rPr lang="ko-KR" altLang="en-US" sz="1000" dirty="0" smtClean="0">
                <a:solidFill>
                  <a:srgbClr val="FFC000"/>
                </a:solidFill>
              </a:rPr>
              <a:t>을 더한다</a:t>
            </a:r>
            <a:r>
              <a:rPr lang="en-US" altLang="ko-KR" sz="1000" dirty="0" smtClean="0">
                <a:solidFill>
                  <a:srgbClr val="FFC000"/>
                </a:solidFill>
              </a:rPr>
              <a:t>.</a:t>
            </a: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rgbClr val="92D050"/>
                </a:solidFill>
              </a:rPr>
              <a:t>                                      &gt;&gt;&gt;&gt;&gt;&gt;&gt;&gt;&gt;&gt;&gt;&gt;&gt;&gt;&gt;&gt;&gt;</a:t>
            </a:r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</p:txBody>
      </p:sp>
      <p:sp>
        <p:nvSpPr>
          <p:cNvPr id="79" name="사각형 설명선 78"/>
          <p:cNvSpPr/>
          <p:nvPr/>
        </p:nvSpPr>
        <p:spPr>
          <a:xfrm>
            <a:off x="3838367" y="2969919"/>
            <a:ext cx="4622064" cy="1406153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유닛의</a:t>
            </a:r>
            <a:r>
              <a:rPr lang="ko-KR" altLang="en-US" sz="1400" b="1" dirty="0" smtClean="0"/>
              <a:t> 진화 </a:t>
            </a:r>
            <a:r>
              <a:rPr lang="en-US" altLang="ko-KR" sz="1400" b="1" dirty="0" smtClean="0"/>
              <a:t>(1~5)</a:t>
            </a:r>
          </a:p>
          <a:p>
            <a:pPr algn="ctr"/>
            <a:r>
              <a:rPr lang="ko-KR" altLang="en-US" sz="1000" dirty="0" smtClean="0"/>
              <a:t>조각을 모아서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성까지 성장시킨다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pPr algn="ctr"/>
            <a:r>
              <a:rPr lang="ko-KR" altLang="en-US" sz="1000" dirty="0" smtClean="0">
                <a:solidFill>
                  <a:srgbClr val="FFC000"/>
                </a:solidFill>
              </a:rPr>
              <a:t>주요 </a:t>
            </a:r>
            <a:r>
              <a:rPr lang="ko-KR" altLang="en-US" sz="1000" dirty="0" err="1" smtClean="0">
                <a:solidFill>
                  <a:srgbClr val="FFC000"/>
                </a:solidFill>
              </a:rPr>
              <a:t>스탯에</a:t>
            </a:r>
            <a:r>
              <a:rPr lang="ko-KR" altLang="en-US" sz="1000" dirty="0" smtClean="0">
                <a:solidFill>
                  <a:srgbClr val="FFC000"/>
                </a:solidFill>
              </a:rPr>
              <a:t> </a:t>
            </a:r>
            <a:r>
              <a:rPr lang="en-US" altLang="ko-KR" sz="1000" dirty="0" smtClean="0">
                <a:solidFill>
                  <a:srgbClr val="FFC000"/>
                </a:solidFill>
              </a:rPr>
              <a:t>1.n</a:t>
            </a:r>
            <a:r>
              <a:rPr lang="ko-KR" altLang="en-US" sz="1000" dirty="0" smtClean="0">
                <a:solidFill>
                  <a:srgbClr val="FFC000"/>
                </a:solidFill>
              </a:rPr>
              <a:t>을</a:t>
            </a:r>
            <a:r>
              <a:rPr lang="en-US" altLang="ko-KR" sz="1000" dirty="0" smtClean="0">
                <a:solidFill>
                  <a:srgbClr val="FFC000"/>
                </a:solidFill>
              </a:rPr>
              <a:t> </a:t>
            </a:r>
            <a:r>
              <a:rPr lang="ko-KR" altLang="en-US" sz="1000" dirty="0" smtClean="0">
                <a:solidFill>
                  <a:srgbClr val="FFC000"/>
                </a:solidFill>
              </a:rPr>
              <a:t>곱한다</a:t>
            </a:r>
            <a:r>
              <a:rPr lang="en-US" altLang="ko-KR" sz="1000" dirty="0" smtClean="0">
                <a:solidFill>
                  <a:srgbClr val="FFC000"/>
                </a:solidFill>
              </a:rPr>
              <a:t>.</a:t>
            </a: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92D050"/>
                </a:solidFill>
              </a:rPr>
              <a:t>     ★               ★★             ★★★           ★★★★        ★★★★★                         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pic>
        <p:nvPicPr>
          <p:cNvPr id="56" name="Picture 4" descr="C:\work_2015\titan\proto\Sprites\c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73668" y="1992735"/>
            <a:ext cx="36004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C:\work_2015\titan\proto\Sprites\c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60032" y="2000494"/>
            <a:ext cx="36004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:\work_2015\titan\proto\Sprites\c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24128" y="2000494"/>
            <a:ext cx="36004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C:\work_2015\titan\proto\Sprites\c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12360" y="1978913"/>
            <a:ext cx="36004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C:\work_2015\titan\proto\Sprites\c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62178" y="3511447"/>
            <a:ext cx="36004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C:\work_2015\titan\proto\Sprites\c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24987" y="3509396"/>
            <a:ext cx="36004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C:\work_2015\titan\proto\Sprites\c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0152" y="3492817"/>
            <a:ext cx="36004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C:\work_2015\titan\proto\Sprites\c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30430" y="3509395"/>
            <a:ext cx="36004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C:\work_2015\titan\proto\Sprites\c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29171" y="3509394"/>
            <a:ext cx="36004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C:\work_2015\titan\proto\Sprites\c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547" y="4960590"/>
            <a:ext cx="3905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C:\work_2015\titan\proto\Sprites\c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75" y="4869160"/>
            <a:ext cx="3905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" descr="C:\work_2015\titan\proto\Sprites\s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573" y="5104606"/>
            <a:ext cx="549275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사각형 설명선 85"/>
          <p:cNvSpPr/>
          <p:nvPr/>
        </p:nvSpPr>
        <p:spPr>
          <a:xfrm>
            <a:off x="201374" y="5750936"/>
            <a:ext cx="1985239" cy="918424"/>
          </a:xfrm>
          <a:prstGeom prst="wedgeRectCallout">
            <a:avLst>
              <a:gd name="adj1" fmla="val -22048"/>
              <a:gd name="adj2" fmla="val -6828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병사</a:t>
            </a:r>
            <a:endParaRPr lang="en-US" altLang="ko-KR" sz="1200" b="1" dirty="0" smtClean="0"/>
          </a:p>
          <a:p>
            <a:pPr algn="ctr"/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본진을 향해 전진한다</a:t>
            </a:r>
            <a:r>
              <a:rPr lang="en-US" altLang="ko-KR" sz="1000" dirty="0" smtClean="0">
                <a:solidFill>
                  <a:srgbClr val="92D050"/>
                </a:solidFill>
              </a:rPr>
              <a:t>.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충성심이 있어서 영웅 근처에 있으면 </a:t>
            </a:r>
            <a:r>
              <a:rPr lang="en-US" altLang="ko-KR" sz="1000" dirty="0" smtClean="0">
                <a:solidFill>
                  <a:srgbClr val="92D050"/>
                </a:solidFill>
              </a:rPr>
              <a:t>BUFF</a:t>
            </a:r>
            <a:r>
              <a:rPr lang="ko-KR" altLang="en-US" sz="1000" dirty="0" smtClean="0">
                <a:solidFill>
                  <a:srgbClr val="92D050"/>
                </a:solidFill>
              </a:rPr>
              <a:t>효과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sp>
        <p:nvSpPr>
          <p:cNvPr id="92" name="사각형 설명선 91"/>
          <p:cNvSpPr/>
          <p:nvPr/>
        </p:nvSpPr>
        <p:spPr>
          <a:xfrm>
            <a:off x="2339038" y="5750936"/>
            <a:ext cx="1985239" cy="918424"/>
          </a:xfrm>
          <a:prstGeom prst="wedgeRectCallout">
            <a:avLst>
              <a:gd name="adj1" fmla="val -21267"/>
              <a:gd name="adj2" fmla="val -65749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기갑</a:t>
            </a:r>
            <a:endParaRPr lang="en-US" altLang="ko-KR" sz="1200" b="1" dirty="0" smtClean="0"/>
          </a:p>
          <a:p>
            <a:pPr algn="ctr"/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건물을 우선 공격</a:t>
            </a:r>
            <a:endParaRPr lang="en-US" altLang="ko-KR" sz="1000" dirty="0" smtClean="0">
              <a:solidFill>
                <a:srgbClr val="92D050"/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충성심이 있어서 영웅 근처에 있으면 </a:t>
            </a:r>
            <a:r>
              <a:rPr lang="en-US" altLang="ko-KR" sz="1000" dirty="0" smtClean="0">
                <a:solidFill>
                  <a:srgbClr val="92D050"/>
                </a:solidFill>
              </a:rPr>
              <a:t>BUFF</a:t>
            </a:r>
            <a:r>
              <a:rPr lang="ko-KR" altLang="en-US" sz="1000" dirty="0" smtClean="0">
                <a:solidFill>
                  <a:srgbClr val="92D050"/>
                </a:solidFill>
              </a:rPr>
              <a:t>효과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sp>
        <p:nvSpPr>
          <p:cNvPr id="93" name="사각형 설명선 92"/>
          <p:cNvSpPr/>
          <p:nvPr/>
        </p:nvSpPr>
        <p:spPr>
          <a:xfrm>
            <a:off x="4463988" y="5750936"/>
            <a:ext cx="1985239" cy="918424"/>
          </a:xfrm>
          <a:prstGeom prst="wedgeRectCallout">
            <a:avLst>
              <a:gd name="adj1" fmla="val -24000"/>
              <a:gd name="adj2" fmla="val -6406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야만인 </a:t>
            </a:r>
            <a:endParaRPr lang="en-US" altLang="ko-KR" sz="1200" b="1" dirty="0" smtClean="0"/>
          </a:p>
          <a:p>
            <a:pPr algn="ctr"/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야만인 요새에 서식한다</a:t>
            </a:r>
            <a:r>
              <a:rPr lang="en-US" altLang="ko-KR" sz="1000" dirty="0" smtClean="0">
                <a:solidFill>
                  <a:srgbClr val="92D050"/>
                </a:solidFill>
              </a:rPr>
              <a:t>.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FF0000"/>
                </a:solidFill>
              </a:rPr>
              <a:t>충성심이 없다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94" name="사각형 설명선 93"/>
          <p:cNvSpPr/>
          <p:nvPr/>
        </p:nvSpPr>
        <p:spPr>
          <a:xfrm>
            <a:off x="6588224" y="5750936"/>
            <a:ext cx="1985239" cy="918424"/>
          </a:xfrm>
          <a:prstGeom prst="wedgeRectCallout">
            <a:avLst>
              <a:gd name="adj1" fmla="val -19224"/>
              <a:gd name="adj2" fmla="val -61372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거</a:t>
            </a:r>
            <a:r>
              <a:rPr lang="ko-KR" altLang="en-US" sz="1200" b="1" dirty="0"/>
              <a:t>인</a:t>
            </a:r>
            <a:endParaRPr lang="en-US" altLang="ko-KR" sz="1200" b="1" dirty="0" smtClean="0"/>
          </a:p>
          <a:p>
            <a:pPr algn="ctr"/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병사나 야만인을 잡아먹는다</a:t>
            </a:r>
            <a:r>
              <a:rPr lang="en-US" altLang="ko-KR" sz="1000" dirty="0" smtClean="0">
                <a:solidFill>
                  <a:srgbClr val="92D050"/>
                </a:solidFill>
              </a:rPr>
              <a:t>.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92D050"/>
                </a:solidFill>
              </a:rPr>
              <a:t>시야가 매우 넓다</a:t>
            </a:r>
            <a:r>
              <a:rPr lang="en-US" altLang="ko-KR" sz="1000" dirty="0" smtClean="0">
                <a:solidFill>
                  <a:srgbClr val="92D050"/>
                </a:solidFill>
              </a:rPr>
              <a:t>.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 smtClean="0">
                <a:solidFill>
                  <a:srgbClr val="FF0000"/>
                </a:solidFill>
              </a:rPr>
              <a:t>충성심이 없다</a:t>
            </a:r>
            <a:r>
              <a:rPr lang="en-US" altLang="ko-KR" sz="1000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98" name="Picture 6" descr="C:\work_2015\titan\proto\Sprites\g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509120"/>
            <a:ext cx="669505" cy="113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7" y="2470589"/>
            <a:ext cx="1294173" cy="143408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75" y="2288752"/>
            <a:ext cx="1460581" cy="1618483"/>
          </a:xfrm>
          <a:prstGeom prst="rect">
            <a:avLst/>
          </a:prstGeom>
        </p:spPr>
      </p:pic>
      <p:pic>
        <p:nvPicPr>
          <p:cNvPr id="111" name="Picture 4" descr="C:\work_2015\titan\proto\Sprites\c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431" y="3187631"/>
            <a:ext cx="284306" cy="53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C:\work_2015\titan\proto\Sprites\c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7688" y="3328962"/>
            <a:ext cx="284306" cy="53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C:\work_2015\titan\proto\Sprites\c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03648" y="3187630"/>
            <a:ext cx="284306" cy="53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C:\work_2015\titan\proto\Sprites\c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3503" y="3332811"/>
            <a:ext cx="284306" cy="53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C:\work_2015\titan\proto\Sprites\c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1350" y="3382632"/>
            <a:ext cx="284306" cy="53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C:\work_2015\titan\proto\Sprites\c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7044" y="3399035"/>
            <a:ext cx="284306" cy="53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타원형 설명선 139"/>
          <p:cNvSpPr/>
          <p:nvPr/>
        </p:nvSpPr>
        <p:spPr>
          <a:xfrm>
            <a:off x="251520" y="1793146"/>
            <a:ext cx="3355681" cy="771758"/>
          </a:xfrm>
          <a:prstGeom prst="wedgeEllipseCallout">
            <a:avLst>
              <a:gd name="adj1" fmla="val -246"/>
              <a:gd name="adj2" fmla="val 76395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요새에 병사 투입은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?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포탈 역할을 하는 건물에서 소환됩니다</a:t>
            </a:r>
            <a:r>
              <a:rPr lang="en-US" altLang="ko-KR" sz="1100" dirty="0" smtClean="0"/>
              <a:t>.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</p:txBody>
      </p:sp>
      <p:pic>
        <p:nvPicPr>
          <p:cNvPr id="141" name="Picture 2" descr="C:\work_2015\titan\proto\Sprites\c0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46046" y="3187631"/>
            <a:ext cx="281134" cy="45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" descr="C:\work_2015\titan\proto\Sprites\c0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95736" y="3356992"/>
            <a:ext cx="281134" cy="45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2" descr="C:\work_2015\titan\proto\Sprites\c0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88643" y="3220438"/>
            <a:ext cx="281134" cy="45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C:\work_2015\titan\proto\Sprites\c0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45565" y="3378397"/>
            <a:ext cx="281134" cy="45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순서도: 대체 처리 144"/>
          <p:cNvSpPr/>
          <p:nvPr/>
        </p:nvSpPr>
        <p:spPr>
          <a:xfrm>
            <a:off x="4077663" y="2460240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46" name="순서도: 대체 처리 145"/>
          <p:cNvSpPr/>
          <p:nvPr/>
        </p:nvSpPr>
        <p:spPr>
          <a:xfrm>
            <a:off x="4869751" y="2460273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2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47" name="순서도: 대체 처리 146"/>
          <p:cNvSpPr/>
          <p:nvPr/>
        </p:nvSpPr>
        <p:spPr>
          <a:xfrm>
            <a:off x="5652079" y="2473701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48" name="순서도: 대체 처리 147"/>
          <p:cNvSpPr/>
          <p:nvPr/>
        </p:nvSpPr>
        <p:spPr>
          <a:xfrm>
            <a:off x="4179718" y="3977283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49" name="순서도: 대체 처리 148"/>
          <p:cNvSpPr/>
          <p:nvPr/>
        </p:nvSpPr>
        <p:spPr>
          <a:xfrm>
            <a:off x="5005844" y="3977282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50" name="순서도: 대체 처리 149"/>
          <p:cNvSpPr/>
          <p:nvPr/>
        </p:nvSpPr>
        <p:spPr>
          <a:xfrm>
            <a:off x="5883583" y="3983688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51" name="순서도: 대체 처리 150"/>
          <p:cNvSpPr/>
          <p:nvPr/>
        </p:nvSpPr>
        <p:spPr>
          <a:xfrm>
            <a:off x="6709709" y="3983687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52" name="순서도: 대체 처리 151"/>
          <p:cNvSpPr/>
          <p:nvPr/>
        </p:nvSpPr>
        <p:spPr>
          <a:xfrm>
            <a:off x="7667938" y="3983687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53" name="순서도: 대체 처리 152"/>
          <p:cNvSpPr/>
          <p:nvPr/>
        </p:nvSpPr>
        <p:spPr>
          <a:xfrm>
            <a:off x="7615307" y="2473702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30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90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장비</a:t>
            </a:r>
            <a:endParaRPr lang="en-US" altLang="ko-KR" sz="1600" dirty="0" smtClean="0"/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전체적으로 미정</a:t>
            </a:r>
            <a:r>
              <a:rPr lang="en-US" altLang="ko-KR" sz="1200" dirty="0" smtClean="0"/>
              <a:t>. </a:t>
            </a: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b="1" dirty="0" smtClean="0"/>
              <a:t>왕</a:t>
            </a:r>
            <a:r>
              <a:rPr lang="ko-KR" altLang="en-US" sz="1200" dirty="0" smtClean="0"/>
              <a:t>과</a:t>
            </a:r>
            <a:r>
              <a:rPr lang="en-US" altLang="ko-KR" sz="1200" dirty="0" smtClean="0"/>
              <a:t> </a:t>
            </a:r>
            <a:r>
              <a:rPr lang="ko-KR" altLang="en-US" sz="1200" b="1" dirty="0" smtClean="0"/>
              <a:t>영웅</a:t>
            </a:r>
            <a:r>
              <a:rPr lang="ko-KR" altLang="en-US" sz="1200" dirty="0" smtClean="0"/>
              <a:t> 전용이 있을 것임</a:t>
            </a:r>
            <a:endParaRPr lang="en-US" altLang="ko-KR" sz="1200" dirty="0" smtClean="0"/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dirty="0" smtClean="0"/>
              <a:t>영웅 전용은 요새 운용계획에 맞게 장비를 맞추도록 유도할 계획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속성 위주로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4005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722313" y="1346845"/>
            <a:ext cx="7772400" cy="1362075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어떻게 벌 건가</a:t>
            </a:r>
            <a:r>
              <a:rPr lang="en-US" altLang="ko-KR" sz="4000" dirty="0" smtClean="0"/>
              <a:t>?</a:t>
            </a:r>
            <a:endParaRPr lang="ko-KR" altLang="en-US" sz="4000" dirty="0"/>
          </a:p>
        </p:txBody>
      </p:sp>
      <p:sp>
        <p:nvSpPr>
          <p:cNvPr id="29" name="텍스트 개체 틀 4"/>
          <p:cNvSpPr txBox="1">
            <a:spLocks/>
          </p:cNvSpPr>
          <p:nvPr/>
        </p:nvSpPr>
        <p:spPr>
          <a:xfrm>
            <a:off x="539552" y="2852936"/>
            <a:ext cx="8136903" cy="3096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LAST EMPIRE WAR Z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</a:rPr>
              <a:t>VIP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시스템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매월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매일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회만 구입 가능한 한정판 패키지 상품들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폭풍 성장을 위한 패키지 상품들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전쟁을 피하기 위한 상품들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457200" indent="-457200">
              <a:buAutoNum type="arabicPeriod"/>
            </a:pPr>
            <a:r>
              <a:rPr lang="ko-KR" altLang="en-US" sz="2000" dirty="0" err="1" smtClean="0">
                <a:solidFill>
                  <a:schemeClr val="bg1">
                    <a:lumMod val="50000"/>
                  </a:schemeClr>
                </a:solidFill>
              </a:rPr>
              <a:t>길드원에게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 선물하기 위한 패키지 상품들 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53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722313" y="1274837"/>
            <a:ext cx="7772400" cy="1362075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92D050"/>
                </a:solidFill>
              </a:rPr>
              <a:t>타이탄 </a:t>
            </a:r>
            <a:r>
              <a:rPr lang="ko-KR" altLang="en-US" dirty="0" err="1" smtClean="0">
                <a:solidFill>
                  <a:srgbClr val="92D050"/>
                </a:solidFill>
              </a:rPr>
              <a:t>킹덤</a:t>
            </a:r>
            <a:r>
              <a:rPr lang="ko-KR" altLang="en-US" dirty="0" err="1" smtClean="0"/>
              <a:t>은</a:t>
            </a:r>
            <a:r>
              <a:rPr lang="ko-KR" altLang="en-US" dirty="0" smtClean="0"/>
              <a:t> 어떤 게임</a:t>
            </a:r>
            <a:r>
              <a:rPr lang="en-US" altLang="ko-KR" dirty="0" smtClean="0"/>
              <a:t>?</a:t>
            </a:r>
            <a:endParaRPr lang="ko-KR" altLang="en-US" sz="4000" dirty="0"/>
          </a:p>
        </p:txBody>
      </p:sp>
      <p:sp>
        <p:nvSpPr>
          <p:cNvPr id="29" name="텍스트 개체 틀 4"/>
          <p:cNvSpPr txBox="1">
            <a:spLocks/>
          </p:cNvSpPr>
          <p:nvPr/>
        </p:nvSpPr>
        <p:spPr>
          <a:xfrm>
            <a:off x="539552" y="3284984"/>
            <a:ext cx="8136903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사람을 잡아먹는 거인을 몰아내고 영토를 확장하기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세력을 키워서 다른 유저를 몰아내고 대륙의 최강 군주가 되기 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영웅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용병을 수집하고 성장시키기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90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err="1" smtClean="0"/>
              <a:t>알파석</a:t>
            </a:r>
            <a:r>
              <a:rPr lang="ko-KR" altLang="en-US" sz="1600" dirty="0" smtClean="0"/>
              <a:t> 판매 </a:t>
            </a:r>
            <a:endParaRPr lang="en-US" altLang="ko-KR" sz="1600" dirty="0" smtClean="0"/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캐시로 구입할 수 있는 기본 재화 </a:t>
            </a:r>
            <a:endParaRPr lang="en-US" altLang="ko-KR" sz="1200" dirty="0" smtClean="0"/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매일 게임을 통해 소량 얻을 수 있다</a:t>
            </a:r>
            <a:r>
              <a:rPr lang="en-US" altLang="ko-KR" sz="1200" dirty="0" smtClean="0"/>
              <a:t>.</a:t>
            </a:r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dirty="0" smtClean="0"/>
              <a:t>한정구매 이벤트로 매월 </a:t>
            </a:r>
            <a:r>
              <a:rPr lang="en-US" altLang="ko-KR" sz="1200" dirty="0" smtClean="0"/>
              <a:t>1~2</a:t>
            </a:r>
            <a:r>
              <a:rPr lang="ko-KR" altLang="en-US" sz="1200" dirty="0" smtClean="0"/>
              <a:t>회 싸게 구입할 수 있는 기회를 제공한다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62" name="사각형 설명선 61"/>
          <p:cNvSpPr/>
          <p:nvPr/>
        </p:nvSpPr>
        <p:spPr>
          <a:xfrm>
            <a:off x="71484" y="1141273"/>
            <a:ext cx="3852443" cy="1711663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rgbClr val="92D050"/>
                </a:solidFill>
              </a:rPr>
              <a:t>알파석</a:t>
            </a:r>
            <a:r>
              <a:rPr lang="ko-KR" altLang="en-US" sz="1400" dirty="0" smtClean="0">
                <a:solidFill>
                  <a:srgbClr val="92D050"/>
                </a:solidFill>
              </a:rPr>
              <a:t> 기본구성 </a:t>
            </a:r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r"/>
            <a:r>
              <a:rPr lang="en-US" altLang="ko-KR" sz="1400" dirty="0" smtClean="0">
                <a:solidFill>
                  <a:srgbClr val="00B0F0"/>
                </a:solidFill>
              </a:rPr>
              <a:t>700</a:t>
            </a:r>
            <a:r>
              <a:rPr lang="en-US" altLang="ko-KR" sz="1400" dirty="0" smtClean="0">
                <a:solidFill>
                  <a:srgbClr val="92D050"/>
                </a:solidFill>
              </a:rPr>
              <a:t> =&gt; 5.49$</a:t>
            </a:r>
          </a:p>
          <a:p>
            <a:pPr algn="r"/>
            <a:r>
              <a:rPr lang="en-US" altLang="ko-KR" sz="1400" dirty="0" smtClean="0">
                <a:solidFill>
                  <a:srgbClr val="00B0F0"/>
                </a:solidFill>
              </a:rPr>
              <a:t>1800</a:t>
            </a:r>
            <a:r>
              <a:rPr lang="en-US" altLang="ko-KR" sz="1400" dirty="0" smtClean="0">
                <a:solidFill>
                  <a:srgbClr val="92D050"/>
                </a:solidFill>
              </a:rPr>
              <a:t> =&gt; 10.99$</a:t>
            </a:r>
          </a:p>
          <a:p>
            <a:pPr algn="r"/>
            <a:r>
              <a:rPr lang="ko-KR" altLang="en-US" sz="1400" dirty="0" smtClean="0">
                <a:solidFill>
                  <a:srgbClr val="FF0000"/>
                </a:solidFill>
              </a:rPr>
              <a:t>구매제한 매일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회 </a:t>
            </a:r>
            <a:r>
              <a:rPr lang="en-US" altLang="ko-KR" sz="1400" dirty="0" smtClean="0">
                <a:solidFill>
                  <a:srgbClr val="00B0F0"/>
                </a:solidFill>
              </a:rPr>
              <a:t>3400 +600 </a:t>
            </a:r>
            <a:r>
              <a:rPr lang="en-US" altLang="ko-KR" sz="1400" dirty="0" smtClean="0">
                <a:solidFill>
                  <a:srgbClr val="92D050"/>
                </a:solidFill>
              </a:rPr>
              <a:t>=&gt; 21.99$</a:t>
            </a:r>
          </a:p>
          <a:p>
            <a:pPr algn="r"/>
            <a:r>
              <a:rPr lang="ko-KR" altLang="en-US" sz="1400" dirty="0" smtClean="0">
                <a:solidFill>
                  <a:srgbClr val="FF0000"/>
                </a:solidFill>
              </a:rPr>
              <a:t>구매제한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회 </a:t>
            </a:r>
            <a:r>
              <a:rPr lang="en-US" altLang="ko-KR" sz="1400" dirty="0" smtClean="0">
                <a:solidFill>
                  <a:srgbClr val="00B0F0"/>
                </a:solidFill>
              </a:rPr>
              <a:t>9000 + 6000 </a:t>
            </a:r>
            <a:r>
              <a:rPr lang="en-US" altLang="ko-KR" sz="1400" dirty="0" smtClean="0">
                <a:solidFill>
                  <a:srgbClr val="92D050"/>
                </a:solidFill>
              </a:rPr>
              <a:t>=&gt; 54.99$</a:t>
            </a:r>
          </a:p>
          <a:p>
            <a:pPr algn="r"/>
            <a:r>
              <a:rPr lang="ko-KR" altLang="en-US" sz="1400" dirty="0" smtClean="0">
                <a:solidFill>
                  <a:srgbClr val="FF0000"/>
                </a:solidFill>
              </a:rPr>
              <a:t>구매제한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회 </a:t>
            </a:r>
            <a:r>
              <a:rPr lang="en-US" altLang="ko-KR" sz="1400" dirty="0" smtClean="0">
                <a:solidFill>
                  <a:srgbClr val="00B0F0"/>
                </a:solidFill>
              </a:rPr>
              <a:t>21000 + 21000 </a:t>
            </a:r>
            <a:r>
              <a:rPr lang="en-US" altLang="ko-KR" sz="1400" dirty="0" smtClean="0">
                <a:solidFill>
                  <a:srgbClr val="92D050"/>
                </a:solidFill>
              </a:rPr>
              <a:t>=&gt; 109.99$ </a:t>
            </a:r>
          </a:p>
        </p:txBody>
      </p:sp>
      <p:sp>
        <p:nvSpPr>
          <p:cNvPr id="146" name="사각형 설명선 145"/>
          <p:cNvSpPr/>
          <p:nvPr/>
        </p:nvSpPr>
        <p:spPr>
          <a:xfrm>
            <a:off x="6876257" y="3798759"/>
            <a:ext cx="2016223" cy="2816048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92D050"/>
                </a:solidFill>
              </a:rPr>
              <a:t>100 VIP</a:t>
            </a:r>
            <a:r>
              <a:rPr lang="ko-KR" altLang="en-US" sz="1400" dirty="0" smtClean="0">
                <a:solidFill>
                  <a:srgbClr val="92D050"/>
                </a:solidFill>
              </a:rPr>
              <a:t>포인트 </a:t>
            </a:r>
            <a:r>
              <a:rPr lang="en-US" altLang="ko-KR" sz="1400" dirty="0" smtClean="0">
                <a:solidFill>
                  <a:srgbClr val="00B0F0"/>
                </a:solidFill>
              </a:rPr>
              <a:t>150</a:t>
            </a:r>
          </a:p>
          <a:p>
            <a:pPr algn="ctr"/>
            <a:r>
              <a:rPr lang="en-US" altLang="ko-KR" sz="1400" dirty="0" smtClean="0">
                <a:solidFill>
                  <a:srgbClr val="92D050"/>
                </a:solidFill>
              </a:rPr>
              <a:t>1000 VIP</a:t>
            </a:r>
            <a:r>
              <a:rPr lang="ko-KR" altLang="en-US" sz="1400" dirty="0" smtClean="0">
                <a:solidFill>
                  <a:srgbClr val="92D050"/>
                </a:solidFill>
              </a:rPr>
              <a:t>포인트 </a:t>
            </a:r>
            <a:r>
              <a:rPr lang="en-US" altLang="ko-KR" sz="1400" dirty="0" smtClean="0">
                <a:solidFill>
                  <a:srgbClr val="00B0F0"/>
                </a:solidFill>
              </a:rPr>
              <a:t>1000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92D050"/>
                </a:solidFill>
              </a:rPr>
              <a:t>닉네임변경 </a:t>
            </a:r>
            <a:r>
              <a:rPr lang="en-US" altLang="ko-KR" sz="1400" dirty="0" smtClean="0">
                <a:solidFill>
                  <a:srgbClr val="00B0F0"/>
                </a:solidFill>
              </a:rPr>
              <a:t>2000</a:t>
            </a:r>
          </a:p>
          <a:p>
            <a:pPr algn="ctr"/>
            <a:r>
              <a:rPr lang="ko-KR" altLang="en-US" sz="1400" dirty="0" smtClean="0">
                <a:solidFill>
                  <a:srgbClr val="92D050"/>
                </a:solidFill>
              </a:rPr>
              <a:t>캐릭터변경 </a:t>
            </a:r>
            <a:r>
              <a:rPr lang="en-US" altLang="ko-KR" sz="1400" dirty="0" smtClean="0">
                <a:solidFill>
                  <a:srgbClr val="00B0F0"/>
                </a:solidFill>
              </a:rPr>
              <a:t>400</a:t>
            </a:r>
          </a:p>
          <a:p>
            <a:pPr algn="ctr"/>
            <a:r>
              <a:rPr lang="ko-KR" altLang="en-US" sz="1400" dirty="0">
                <a:solidFill>
                  <a:srgbClr val="92D050"/>
                </a:solidFill>
              </a:rPr>
              <a:t>왕권사용 </a:t>
            </a:r>
            <a:r>
              <a:rPr lang="en-US" altLang="ko-KR" sz="1400" dirty="0">
                <a:solidFill>
                  <a:srgbClr val="92D050"/>
                </a:solidFill>
              </a:rPr>
              <a:t>1</a:t>
            </a:r>
            <a:r>
              <a:rPr lang="ko-KR" altLang="en-US" sz="1400" dirty="0">
                <a:solidFill>
                  <a:srgbClr val="92D050"/>
                </a:solidFill>
              </a:rPr>
              <a:t>일 </a:t>
            </a:r>
            <a:r>
              <a:rPr lang="en-US" altLang="ko-KR" sz="1400" dirty="0">
                <a:solidFill>
                  <a:srgbClr val="00B0F0"/>
                </a:solidFill>
              </a:rPr>
              <a:t>250 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r>
              <a:rPr lang="ko-KR" altLang="en-US" sz="1400" dirty="0">
                <a:solidFill>
                  <a:srgbClr val="92D050"/>
                </a:solidFill>
              </a:rPr>
              <a:t>왕권사용 </a:t>
            </a:r>
            <a:r>
              <a:rPr lang="en-US" altLang="ko-KR" sz="1400" dirty="0">
                <a:solidFill>
                  <a:srgbClr val="92D050"/>
                </a:solidFill>
              </a:rPr>
              <a:t>7</a:t>
            </a:r>
            <a:r>
              <a:rPr lang="ko-KR" altLang="en-US" sz="1400" dirty="0">
                <a:solidFill>
                  <a:srgbClr val="92D050"/>
                </a:solidFill>
              </a:rPr>
              <a:t>일 </a:t>
            </a:r>
            <a:r>
              <a:rPr lang="en-US" altLang="ko-KR" sz="1400" dirty="0">
                <a:solidFill>
                  <a:srgbClr val="00B0F0"/>
                </a:solidFill>
              </a:rPr>
              <a:t>1500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r>
              <a:rPr lang="ko-KR" altLang="en-US" sz="1400" dirty="0">
                <a:solidFill>
                  <a:srgbClr val="92D050"/>
                </a:solidFill>
              </a:rPr>
              <a:t>왕권사용 </a:t>
            </a:r>
            <a:r>
              <a:rPr lang="en-US" altLang="ko-KR" sz="1400" dirty="0">
                <a:solidFill>
                  <a:srgbClr val="92D050"/>
                </a:solidFill>
              </a:rPr>
              <a:t>30</a:t>
            </a:r>
            <a:r>
              <a:rPr lang="ko-KR" altLang="en-US" sz="1400" dirty="0">
                <a:solidFill>
                  <a:srgbClr val="92D050"/>
                </a:solidFill>
              </a:rPr>
              <a:t>일 </a:t>
            </a:r>
            <a:r>
              <a:rPr lang="en-US" altLang="ko-KR" sz="1400" dirty="0" smtClean="0">
                <a:solidFill>
                  <a:srgbClr val="00B0F0"/>
                </a:solidFill>
              </a:rPr>
              <a:t>4000</a:t>
            </a:r>
            <a:endParaRPr lang="en-US" altLang="ko-KR" sz="1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87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왕권</a:t>
            </a:r>
            <a:r>
              <a:rPr lang="en-US" altLang="ko-KR" sz="1600" dirty="0" smtClean="0"/>
              <a:t>(VIP)</a:t>
            </a:r>
            <a:r>
              <a:rPr lang="ko-KR" altLang="en-US" sz="1600" dirty="0" smtClean="0"/>
              <a:t>시스템</a:t>
            </a:r>
            <a:endParaRPr lang="en-US" altLang="ko-KR" sz="1600" dirty="0" smtClean="0"/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전쟁을 하는 상위유저를 위한 편의 시스템</a:t>
            </a:r>
            <a:endParaRPr lang="en-US" altLang="ko-KR" sz="1200" dirty="0" smtClean="0"/>
          </a:p>
          <a:p>
            <a:pPr algn="l"/>
            <a:r>
              <a:rPr lang="en-US" altLang="ko-KR" sz="1200" dirty="0"/>
              <a:t>2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게임 중 다양한 방법으로 </a:t>
            </a:r>
            <a:r>
              <a:rPr lang="en-US" altLang="ko-KR" sz="1200" b="1" dirty="0" smtClean="0"/>
              <a:t>VIP</a:t>
            </a:r>
            <a:r>
              <a:rPr lang="ko-KR" altLang="en-US" sz="1200" b="1" dirty="0" smtClean="0"/>
              <a:t>포인트</a:t>
            </a:r>
            <a:r>
              <a:rPr lang="ko-KR" altLang="en-US" sz="1200" dirty="0" smtClean="0"/>
              <a:t>를 모아 </a:t>
            </a:r>
            <a:r>
              <a:rPr lang="en-US" altLang="ko-KR" sz="1200" dirty="0" smtClean="0"/>
              <a:t>VIP </a:t>
            </a:r>
            <a:r>
              <a:rPr lang="ko-KR" altLang="en-US" sz="1200" dirty="0" smtClean="0"/>
              <a:t>등급을 높인다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하지만 비활성화 상태</a:t>
            </a:r>
            <a:r>
              <a:rPr lang="en-US" altLang="ko-KR" sz="1200" dirty="0" smtClean="0"/>
              <a:t>)</a:t>
            </a:r>
          </a:p>
          <a:p>
            <a:pPr algn="l"/>
            <a:r>
              <a:rPr lang="en-US" altLang="ko-KR" sz="1200" dirty="0"/>
              <a:t>3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아이템으로 </a:t>
            </a:r>
            <a:r>
              <a:rPr lang="ko-KR" altLang="en-US" sz="1200" b="1" dirty="0" smtClean="0"/>
              <a:t>왕권</a:t>
            </a:r>
            <a:r>
              <a:rPr lang="ko-KR" altLang="en-US" sz="1200" dirty="0" smtClean="0"/>
              <a:t>을 발동하면 자신의 등급에 맞는 </a:t>
            </a:r>
            <a:r>
              <a:rPr lang="en-US" altLang="ko-KR" sz="1200" dirty="0" smtClean="0"/>
              <a:t>VIP </a:t>
            </a:r>
            <a:r>
              <a:rPr lang="ko-KR" altLang="en-US" sz="1200" dirty="0" smtClean="0"/>
              <a:t>서비스가 발동된다</a:t>
            </a:r>
            <a:r>
              <a:rPr lang="en-US" altLang="ko-KR" sz="1200" dirty="0" smtClean="0"/>
              <a:t>.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2" name="사각형 설명선 61"/>
          <p:cNvSpPr/>
          <p:nvPr/>
        </p:nvSpPr>
        <p:spPr>
          <a:xfrm>
            <a:off x="35496" y="4005064"/>
            <a:ext cx="9058285" cy="2816048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92D050"/>
                </a:solidFill>
              </a:rPr>
              <a:t>VIP </a:t>
            </a:r>
            <a:r>
              <a:rPr lang="ko-KR" altLang="en-US" sz="1400" dirty="0" smtClean="0">
                <a:solidFill>
                  <a:srgbClr val="92D050"/>
                </a:solidFill>
              </a:rPr>
              <a:t>시스템의 대략적인 내용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400" dirty="0" smtClean="0">
              <a:solidFill>
                <a:srgbClr val="92D05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67544" y="4840337"/>
            <a:ext cx="2332750" cy="1829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rgbClr val="7A6C64"/>
                </a:solidFill>
              </a:rPr>
              <a:t>요새 재건속도 증가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ko-KR" altLang="en-US" sz="1000" dirty="0" smtClean="0">
                <a:solidFill>
                  <a:srgbClr val="7A6C64"/>
                </a:solidFill>
              </a:rPr>
              <a:t>부대 </a:t>
            </a:r>
            <a:r>
              <a:rPr lang="en-US" altLang="ko-KR" sz="1000" dirty="0" smtClean="0">
                <a:solidFill>
                  <a:srgbClr val="7A6C64"/>
                </a:solidFill>
              </a:rPr>
              <a:t>HP </a:t>
            </a:r>
            <a:r>
              <a:rPr lang="ko-KR" altLang="en-US" sz="1000" dirty="0" smtClean="0">
                <a:solidFill>
                  <a:srgbClr val="7A6C64"/>
                </a:solidFill>
              </a:rPr>
              <a:t>증가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ko-KR" altLang="en-US" sz="1000" dirty="0" smtClean="0">
                <a:solidFill>
                  <a:srgbClr val="7A6C64"/>
                </a:solidFill>
              </a:rPr>
              <a:t>부대 공격력 증가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ko-KR" altLang="en-US" sz="1000" dirty="0" smtClean="0">
                <a:solidFill>
                  <a:srgbClr val="7A6C64"/>
                </a:solidFill>
              </a:rPr>
              <a:t>부대 방어력 증가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ko-KR" altLang="en-US" sz="1000" dirty="0" smtClean="0">
                <a:solidFill>
                  <a:srgbClr val="7A6C64"/>
                </a:solidFill>
              </a:rPr>
              <a:t>총 </a:t>
            </a:r>
            <a:r>
              <a:rPr lang="ko-KR" altLang="en-US" sz="1000" dirty="0" err="1" smtClean="0">
                <a:solidFill>
                  <a:srgbClr val="7A6C64"/>
                </a:solidFill>
              </a:rPr>
              <a:t>행군부대수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ko-KR" altLang="en-US" sz="1000" dirty="0" smtClean="0">
                <a:solidFill>
                  <a:srgbClr val="7A6C64"/>
                </a:solidFill>
              </a:rPr>
              <a:t>요새이</a:t>
            </a:r>
            <a:r>
              <a:rPr lang="ko-KR" altLang="en-US" sz="1000" dirty="0">
                <a:solidFill>
                  <a:srgbClr val="7A6C64"/>
                </a:solidFill>
              </a:rPr>
              <a:t>동</a:t>
            </a:r>
            <a:r>
              <a:rPr lang="ko-KR" altLang="en-US" sz="1000" dirty="0" smtClean="0">
                <a:solidFill>
                  <a:srgbClr val="7A6C64"/>
                </a:solidFill>
              </a:rPr>
              <a:t>속도 증가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ko-KR" altLang="en-US" sz="1000" dirty="0" smtClean="0">
                <a:solidFill>
                  <a:srgbClr val="7A6C64"/>
                </a:solidFill>
              </a:rPr>
              <a:t>부대집결속도 증가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ko-KR" altLang="en-US" sz="1000" dirty="0" smtClean="0">
                <a:solidFill>
                  <a:srgbClr val="7A6C64"/>
                </a:solidFill>
              </a:rPr>
              <a:t>채집속</a:t>
            </a:r>
            <a:r>
              <a:rPr lang="ko-KR" altLang="en-US" sz="1000" dirty="0">
                <a:solidFill>
                  <a:srgbClr val="7A6C64"/>
                </a:solidFill>
              </a:rPr>
              <a:t>도</a:t>
            </a:r>
            <a:r>
              <a:rPr lang="ko-KR" altLang="en-US" sz="1000" dirty="0" smtClean="0">
                <a:solidFill>
                  <a:srgbClr val="7A6C64"/>
                </a:solidFill>
              </a:rPr>
              <a:t> 증가 </a:t>
            </a:r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ko-KR" altLang="en-US" sz="1000" dirty="0" smtClean="0">
                <a:solidFill>
                  <a:srgbClr val="7A6C64"/>
                </a:solidFill>
              </a:rPr>
              <a:t>병사생</a:t>
            </a:r>
            <a:r>
              <a:rPr lang="ko-KR" altLang="en-US" sz="1000" dirty="0">
                <a:solidFill>
                  <a:srgbClr val="7A6C64"/>
                </a:solidFill>
              </a:rPr>
              <a:t>산</a:t>
            </a:r>
            <a:r>
              <a:rPr lang="ko-KR" altLang="en-US" sz="1000" dirty="0" smtClean="0">
                <a:solidFill>
                  <a:srgbClr val="7A6C64"/>
                </a:solidFill>
              </a:rPr>
              <a:t> 속도 </a:t>
            </a:r>
            <a:r>
              <a:rPr lang="en-US" altLang="ko-KR" sz="1000" dirty="0" smtClean="0">
                <a:solidFill>
                  <a:srgbClr val="7A6C64"/>
                </a:solidFill>
              </a:rPr>
              <a:t>0</a:t>
            </a:r>
          </a:p>
          <a:p>
            <a:r>
              <a:rPr lang="ko-KR" altLang="en-US" sz="1000" dirty="0" smtClean="0">
                <a:solidFill>
                  <a:srgbClr val="7A6C64"/>
                </a:solidFill>
              </a:rPr>
              <a:t>즉시건설 가속 </a:t>
            </a:r>
            <a:r>
              <a:rPr lang="en-US" altLang="ko-KR" sz="1000" dirty="0" smtClean="0">
                <a:solidFill>
                  <a:srgbClr val="7A6C64"/>
                </a:solidFill>
              </a:rPr>
              <a:t>6</a:t>
            </a:r>
            <a:r>
              <a:rPr lang="ko-KR" altLang="en-US" sz="1000" dirty="0" smtClean="0">
                <a:solidFill>
                  <a:srgbClr val="7A6C64"/>
                </a:solidFill>
              </a:rPr>
              <a:t>분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ko-KR" altLang="en-US" sz="1000" dirty="0" smtClean="0">
                <a:solidFill>
                  <a:srgbClr val="7A6C64"/>
                </a:solidFill>
              </a:rPr>
              <a:t>전체자원 생산량 </a:t>
            </a:r>
            <a:r>
              <a:rPr lang="en-US" altLang="ko-KR" sz="1000" dirty="0" smtClean="0">
                <a:solidFill>
                  <a:srgbClr val="7A6C64"/>
                </a:solidFill>
              </a:rPr>
              <a:t>4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843808" y="4840337"/>
            <a:ext cx="532066" cy="1829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>
                <a:solidFill>
                  <a:srgbClr val="7A6C64"/>
                </a:solidFill>
              </a:rPr>
              <a:t>4</a:t>
            </a:r>
            <a:r>
              <a:rPr lang="en-US" altLang="ko-KR" sz="1000" dirty="0" smtClean="0">
                <a:solidFill>
                  <a:srgbClr val="7A6C64"/>
                </a:solidFill>
              </a:rPr>
              <a:t>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6</a:t>
            </a:r>
            <a:r>
              <a:rPr lang="ko-KR" altLang="en-US" sz="1000" dirty="0" smtClean="0">
                <a:solidFill>
                  <a:srgbClr val="7A6C64"/>
                </a:solidFill>
              </a:rPr>
              <a:t>분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4%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3427216" y="4840336"/>
            <a:ext cx="532066" cy="1829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5%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6%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7</a:t>
            </a:r>
            <a:r>
              <a:rPr lang="ko-KR" altLang="en-US" sz="1000" dirty="0" smtClean="0">
                <a:solidFill>
                  <a:srgbClr val="7A6C64"/>
                </a:solidFill>
              </a:rPr>
              <a:t>분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6%</a:t>
            </a:r>
          </a:p>
        </p:txBody>
      </p:sp>
      <p:sp>
        <p:nvSpPr>
          <p:cNvPr id="59" name="순서도: 대체 처리 58"/>
          <p:cNvSpPr/>
          <p:nvPr/>
        </p:nvSpPr>
        <p:spPr>
          <a:xfrm>
            <a:off x="2869414" y="4636961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60" name="순서도: 대체 처리 59"/>
          <p:cNvSpPr/>
          <p:nvPr/>
        </p:nvSpPr>
        <p:spPr>
          <a:xfrm>
            <a:off x="3469894" y="4636961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2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018395" y="4840338"/>
            <a:ext cx="532066" cy="1829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8%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12%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9</a:t>
            </a:r>
            <a:r>
              <a:rPr lang="ko-KR" altLang="en-US" sz="1000" dirty="0" smtClean="0">
                <a:solidFill>
                  <a:srgbClr val="7A6C64"/>
                </a:solidFill>
              </a:rPr>
              <a:t>분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8%</a:t>
            </a:r>
          </a:p>
        </p:txBody>
      </p:sp>
      <p:sp>
        <p:nvSpPr>
          <p:cNvPr id="65" name="순서도: 대체 처리 64"/>
          <p:cNvSpPr/>
          <p:nvPr/>
        </p:nvSpPr>
        <p:spPr>
          <a:xfrm>
            <a:off x="4061073" y="4636963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3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600882" y="4840333"/>
            <a:ext cx="532066" cy="1829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15%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14%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11</a:t>
            </a:r>
            <a:r>
              <a:rPr lang="ko-KR" altLang="en-US" sz="1000" dirty="0" smtClean="0">
                <a:solidFill>
                  <a:srgbClr val="7A6C64"/>
                </a:solidFill>
              </a:rPr>
              <a:t>분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10%</a:t>
            </a:r>
          </a:p>
        </p:txBody>
      </p:sp>
      <p:sp>
        <p:nvSpPr>
          <p:cNvPr id="67" name="순서도: 대체 처리 66"/>
          <p:cNvSpPr/>
          <p:nvPr/>
        </p:nvSpPr>
        <p:spPr>
          <a:xfrm>
            <a:off x="4643560" y="4636958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4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192061" y="4840335"/>
            <a:ext cx="532066" cy="1829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5%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12%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16%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13</a:t>
            </a:r>
            <a:r>
              <a:rPr lang="ko-KR" altLang="en-US" sz="1000" dirty="0" smtClean="0">
                <a:solidFill>
                  <a:srgbClr val="7A6C64"/>
                </a:solidFill>
              </a:rPr>
              <a:t>분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12%</a:t>
            </a:r>
          </a:p>
        </p:txBody>
      </p:sp>
      <p:sp>
        <p:nvSpPr>
          <p:cNvPr id="69" name="순서도: 대체 처리 68"/>
          <p:cNvSpPr/>
          <p:nvPr/>
        </p:nvSpPr>
        <p:spPr>
          <a:xfrm>
            <a:off x="5234739" y="4636960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5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796135" y="4840340"/>
            <a:ext cx="532066" cy="1829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6%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25%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14%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18%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15</a:t>
            </a:r>
            <a:r>
              <a:rPr lang="ko-KR" altLang="en-US" sz="1000" dirty="0" smtClean="0">
                <a:solidFill>
                  <a:srgbClr val="7A6C64"/>
                </a:solidFill>
              </a:rPr>
              <a:t>분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14%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6379543" y="4840339"/>
            <a:ext cx="532066" cy="1829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7%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30%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16%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17</a:t>
            </a:r>
            <a:r>
              <a:rPr lang="ko-KR" altLang="en-US" sz="1000" dirty="0" smtClean="0">
                <a:solidFill>
                  <a:srgbClr val="7A6C64"/>
                </a:solidFill>
              </a:rPr>
              <a:t>분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16%</a:t>
            </a:r>
          </a:p>
        </p:txBody>
      </p:sp>
      <p:sp>
        <p:nvSpPr>
          <p:cNvPr id="86" name="순서도: 대체 처리 85"/>
          <p:cNvSpPr/>
          <p:nvPr/>
        </p:nvSpPr>
        <p:spPr>
          <a:xfrm>
            <a:off x="5821741" y="4636964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6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2" name="순서도: 대체 처리 91"/>
          <p:cNvSpPr/>
          <p:nvPr/>
        </p:nvSpPr>
        <p:spPr>
          <a:xfrm>
            <a:off x="6422221" y="4636964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7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970722" y="4840341"/>
            <a:ext cx="532066" cy="1829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</a:t>
            </a:r>
          </a:p>
          <a:p>
            <a:r>
              <a:rPr lang="en-US" altLang="ko-KR" sz="1000" dirty="0">
                <a:solidFill>
                  <a:srgbClr val="7A6C64"/>
                </a:solidFill>
              </a:rPr>
              <a:t>8</a:t>
            </a:r>
            <a:r>
              <a:rPr lang="en-US" altLang="ko-KR" sz="1000" dirty="0" smtClean="0">
                <a:solidFill>
                  <a:srgbClr val="7A6C64"/>
                </a:solidFill>
              </a:rPr>
              <a:t>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35%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18%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22%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20</a:t>
            </a:r>
            <a:r>
              <a:rPr lang="ko-KR" altLang="en-US" sz="1000" dirty="0" smtClean="0">
                <a:solidFill>
                  <a:srgbClr val="7A6C64"/>
                </a:solidFill>
              </a:rPr>
              <a:t>분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18%</a:t>
            </a:r>
          </a:p>
        </p:txBody>
      </p:sp>
      <p:sp>
        <p:nvSpPr>
          <p:cNvPr id="94" name="순서도: 대체 처리 93"/>
          <p:cNvSpPr/>
          <p:nvPr/>
        </p:nvSpPr>
        <p:spPr>
          <a:xfrm>
            <a:off x="7013400" y="4636966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8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553209" y="4840336"/>
            <a:ext cx="532066" cy="1829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10%</a:t>
            </a:r>
          </a:p>
          <a:p>
            <a:r>
              <a:rPr lang="en-US" altLang="ko-KR" sz="1000" dirty="0">
                <a:solidFill>
                  <a:srgbClr val="7A6C64"/>
                </a:solidFill>
              </a:rPr>
              <a:t>1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en-US" altLang="ko-KR" sz="1000" dirty="0">
                <a:solidFill>
                  <a:srgbClr val="7A6C64"/>
                </a:solidFill>
              </a:rPr>
              <a:t>9</a:t>
            </a:r>
            <a:r>
              <a:rPr lang="en-US" altLang="ko-KR" sz="1000" dirty="0" smtClean="0">
                <a:solidFill>
                  <a:srgbClr val="7A6C64"/>
                </a:solidFill>
              </a:rPr>
              <a:t>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40%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24%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25</a:t>
            </a:r>
            <a:r>
              <a:rPr lang="ko-KR" altLang="en-US" sz="1000" dirty="0" smtClean="0">
                <a:solidFill>
                  <a:srgbClr val="7A6C64"/>
                </a:solidFill>
              </a:rPr>
              <a:t>분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20%</a:t>
            </a:r>
          </a:p>
        </p:txBody>
      </p:sp>
      <p:sp>
        <p:nvSpPr>
          <p:cNvPr id="96" name="순서도: 대체 처리 95"/>
          <p:cNvSpPr/>
          <p:nvPr/>
        </p:nvSpPr>
        <p:spPr>
          <a:xfrm>
            <a:off x="7595887" y="4636961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9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8144388" y="4840338"/>
            <a:ext cx="532066" cy="18290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rgbClr val="7A6C64"/>
                </a:solidFill>
              </a:rPr>
              <a:t>30%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15%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15%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15%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10%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50%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25%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26%</a:t>
            </a: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30</a:t>
            </a:r>
            <a:r>
              <a:rPr lang="ko-KR" altLang="en-US" sz="1000" dirty="0" smtClean="0">
                <a:solidFill>
                  <a:srgbClr val="7A6C64"/>
                </a:solidFill>
              </a:rPr>
              <a:t>분</a:t>
            </a:r>
            <a:endParaRPr lang="en-US" altLang="ko-KR" sz="1000" dirty="0" smtClean="0">
              <a:solidFill>
                <a:srgbClr val="7A6C64"/>
              </a:solidFill>
            </a:endParaRPr>
          </a:p>
          <a:p>
            <a:r>
              <a:rPr lang="en-US" altLang="ko-KR" sz="1000" dirty="0" smtClean="0">
                <a:solidFill>
                  <a:srgbClr val="7A6C64"/>
                </a:solidFill>
              </a:rPr>
              <a:t>25%</a:t>
            </a:r>
          </a:p>
        </p:txBody>
      </p:sp>
      <p:sp>
        <p:nvSpPr>
          <p:cNvPr id="98" name="순서도: 대체 처리 97"/>
          <p:cNvSpPr/>
          <p:nvPr/>
        </p:nvSpPr>
        <p:spPr>
          <a:xfrm>
            <a:off x="8187066" y="4636963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10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  <p:sp>
        <p:nvSpPr>
          <p:cNvPr id="114" name="순서도: 대체 처리 113"/>
          <p:cNvSpPr/>
          <p:nvPr/>
        </p:nvSpPr>
        <p:spPr>
          <a:xfrm>
            <a:off x="6097075" y="4348927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C000"/>
                </a:solidFill>
              </a:rPr>
              <a:t>4.5</a:t>
            </a:r>
            <a:r>
              <a:rPr lang="ko-KR" altLang="en-US" sz="800" dirty="0" smtClean="0">
                <a:solidFill>
                  <a:srgbClr val="FFC000"/>
                </a:solidFill>
              </a:rPr>
              <a:t>만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115" name="순서도: 대체 처리 114"/>
          <p:cNvSpPr/>
          <p:nvPr/>
        </p:nvSpPr>
        <p:spPr>
          <a:xfrm>
            <a:off x="6688254" y="4348929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C000"/>
                </a:solidFill>
              </a:rPr>
              <a:t>5</a:t>
            </a:r>
            <a:r>
              <a:rPr lang="ko-KR" altLang="en-US" sz="800" dirty="0" smtClean="0">
                <a:solidFill>
                  <a:srgbClr val="FFC000"/>
                </a:solidFill>
              </a:rPr>
              <a:t>만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121" name="순서도: 대체 처리 120"/>
          <p:cNvSpPr/>
          <p:nvPr/>
        </p:nvSpPr>
        <p:spPr>
          <a:xfrm>
            <a:off x="5508103" y="4348927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C000"/>
                </a:solidFill>
              </a:rPr>
              <a:t>4</a:t>
            </a:r>
            <a:r>
              <a:rPr lang="ko-KR" altLang="en-US" sz="800" dirty="0" smtClean="0">
                <a:solidFill>
                  <a:srgbClr val="FFC000"/>
                </a:solidFill>
              </a:rPr>
              <a:t>만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123" name="순서도: 대체 처리 122"/>
          <p:cNvSpPr/>
          <p:nvPr/>
        </p:nvSpPr>
        <p:spPr>
          <a:xfrm>
            <a:off x="4932039" y="4348926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C000"/>
                </a:solidFill>
              </a:rPr>
              <a:t>3.5</a:t>
            </a:r>
            <a:r>
              <a:rPr lang="ko-KR" altLang="en-US" sz="800" dirty="0" smtClean="0">
                <a:solidFill>
                  <a:srgbClr val="FFC000"/>
                </a:solidFill>
              </a:rPr>
              <a:t>만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124" name="순서도: 대체 처리 123"/>
          <p:cNvSpPr/>
          <p:nvPr/>
        </p:nvSpPr>
        <p:spPr>
          <a:xfrm>
            <a:off x="3720811" y="4348927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C000"/>
                </a:solidFill>
              </a:rPr>
              <a:t>2.5</a:t>
            </a:r>
            <a:r>
              <a:rPr lang="ko-KR" altLang="en-US" sz="800" dirty="0" smtClean="0">
                <a:solidFill>
                  <a:srgbClr val="FFC000"/>
                </a:solidFill>
              </a:rPr>
              <a:t>만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140" name="순서도: 대체 처리 139"/>
          <p:cNvSpPr/>
          <p:nvPr/>
        </p:nvSpPr>
        <p:spPr>
          <a:xfrm>
            <a:off x="4311990" y="4348929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C000"/>
                </a:solidFill>
              </a:rPr>
              <a:t>3</a:t>
            </a:r>
            <a:r>
              <a:rPr lang="ko-KR" altLang="en-US" sz="800" dirty="0" smtClean="0">
                <a:solidFill>
                  <a:srgbClr val="FFC000"/>
                </a:solidFill>
              </a:rPr>
              <a:t>만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141" name="순서도: 대체 처리 140"/>
          <p:cNvSpPr/>
          <p:nvPr/>
        </p:nvSpPr>
        <p:spPr>
          <a:xfrm>
            <a:off x="3131839" y="4348927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C000"/>
                </a:solidFill>
              </a:rPr>
              <a:t>2</a:t>
            </a:r>
            <a:r>
              <a:rPr lang="ko-KR" altLang="en-US" sz="800" dirty="0" smtClean="0">
                <a:solidFill>
                  <a:srgbClr val="FFC000"/>
                </a:solidFill>
              </a:rPr>
              <a:t>만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143" name="순서도: 대체 처리 142"/>
          <p:cNvSpPr/>
          <p:nvPr/>
        </p:nvSpPr>
        <p:spPr>
          <a:xfrm>
            <a:off x="7308303" y="4348926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C000"/>
                </a:solidFill>
              </a:rPr>
              <a:t>5.5</a:t>
            </a:r>
            <a:r>
              <a:rPr lang="ko-KR" altLang="en-US" sz="800" dirty="0" smtClean="0">
                <a:solidFill>
                  <a:srgbClr val="FFC000"/>
                </a:solidFill>
              </a:rPr>
              <a:t>만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144" name="순서도: 대체 처리 143"/>
          <p:cNvSpPr/>
          <p:nvPr/>
        </p:nvSpPr>
        <p:spPr>
          <a:xfrm>
            <a:off x="7899482" y="4348928"/>
            <a:ext cx="446709" cy="176360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C000"/>
                </a:solidFill>
              </a:rPr>
              <a:t>6</a:t>
            </a:r>
            <a:r>
              <a:rPr lang="ko-KR" altLang="en-US" sz="800" dirty="0" smtClean="0">
                <a:solidFill>
                  <a:srgbClr val="FFC000"/>
                </a:solidFill>
              </a:rPr>
              <a:t>만</a:t>
            </a:r>
            <a:endParaRPr lang="ko-KR" altLang="en-US" sz="800" dirty="0">
              <a:solidFill>
                <a:srgbClr val="FFC000"/>
              </a:solidFill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1633919" y="4358398"/>
            <a:ext cx="1328517" cy="166891"/>
          </a:xfrm>
          <a:prstGeom prst="rect">
            <a:avLst/>
          </a:prstGeom>
          <a:solidFill>
            <a:srgbClr val="9AACB2"/>
          </a:solidFill>
          <a:ln>
            <a:gradFill>
              <a:gsLst>
                <a:gs pos="84159">
                  <a:schemeClr val="accent1">
                    <a:lumMod val="20000"/>
                    <a:lumOff val="80000"/>
                  </a:schemeClr>
                </a:gs>
                <a:gs pos="71250">
                  <a:schemeClr val="bg1">
                    <a:lumMod val="65000"/>
                  </a:schemeClr>
                </a:gs>
                <a:gs pos="24150">
                  <a:schemeClr val="bg1">
                    <a:lumMod val="50000"/>
                  </a:schemeClr>
                </a:gs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blurRad="63500" dist="38100" dir="5400000" algn="ctr" rotWithShape="0">
              <a:srgbClr val="000000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필요한 충성 포인트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36" name="사각형 설명선 35"/>
          <p:cNvSpPr/>
          <p:nvPr/>
        </p:nvSpPr>
        <p:spPr>
          <a:xfrm>
            <a:off x="35497" y="1117008"/>
            <a:ext cx="2016223" cy="2816048"/>
          </a:xfrm>
          <a:prstGeom prst="wedgeRectCallout">
            <a:avLst>
              <a:gd name="adj1" fmla="val -8801"/>
              <a:gd name="adj2" fmla="val -4989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92D050"/>
                </a:solidFill>
              </a:rPr>
              <a:t>왕권사용 </a:t>
            </a:r>
            <a:r>
              <a:rPr lang="en-US" altLang="ko-KR" sz="1400" dirty="0" smtClean="0">
                <a:solidFill>
                  <a:srgbClr val="92D050"/>
                </a:solidFill>
              </a:rPr>
              <a:t>1</a:t>
            </a:r>
            <a:r>
              <a:rPr lang="ko-KR" altLang="en-US" sz="1400" dirty="0" smtClean="0">
                <a:solidFill>
                  <a:srgbClr val="92D050"/>
                </a:solidFill>
              </a:rPr>
              <a:t>일 </a:t>
            </a:r>
            <a:r>
              <a:rPr lang="en-US" altLang="ko-KR" sz="1400" dirty="0" smtClean="0">
                <a:solidFill>
                  <a:srgbClr val="00B0F0"/>
                </a:solidFill>
              </a:rPr>
              <a:t>250 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92D050"/>
                </a:solidFill>
              </a:rPr>
              <a:t>왕권사용 </a:t>
            </a:r>
            <a:r>
              <a:rPr lang="en-US" altLang="ko-KR" sz="1400" dirty="0" smtClean="0">
                <a:solidFill>
                  <a:srgbClr val="92D050"/>
                </a:solidFill>
              </a:rPr>
              <a:t>7</a:t>
            </a:r>
            <a:r>
              <a:rPr lang="ko-KR" altLang="en-US" sz="1400" dirty="0" smtClean="0">
                <a:solidFill>
                  <a:srgbClr val="92D050"/>
                </a:solidFill>
              </a:rPr>
              <a:t>일 </a:t>
            </a:r>
            <a:r>
              <a:rPr lang="en-US" altLang="ko-KR" sz="1400" dirty="0" smtClean="0">
                <a:solidFill>
                  <a:srgbClr val="00B0F0"/>
                </a:solidFill>
              </a:rPr>
              <a:t>1500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rgbClr val="92D050"/>
                </a:solidFill>
              </a:rPr>
              <a:t>왕권사용 </a:t>
            </a:r>
            <a:r>
              <a:rPr lang="en-US" altLang="ko-KR" sz="1400" dirty="0" smtClean="0">
                <a:solidFill>
                  <a:srgbClr val="92D050"/>
                </a:solidFill>
              </a:rPr>
              <a:t>30</a:t>
            </a:r>
            <a:r>
              <a:rPr lang="ko-KR" altLang="en-US" sz="1400" dirty="0" smtClean="0">
                <a:solidFill>
                  <a:srgbClr val="92D050"/>
                </a:solidFill>
              </a:rPr>
              <a:t>일 </a:t>
            </a:r>
            <a:r>
              <a:rPr lang="en-US" altLang="ko-KR" sz="1400" dirty="0" smtClean="0">
                <a:solidFill>
                  <a:srgbClr val="00B0F0"/>
                </a:solidFill>
              </a:rPr>
              <a:t>4000</a:t>
            </a:r>
            <a:endParaRPr lang="en-US" altLang="ko-KR" sz="1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26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b="1" dirty="0" smtClean="0"/>
              <a:t>인간</a:t>
            </a:r>
            <a:r>
              <a:rPr lang="ko-KR" altLang="en-US" sz="1600" dirty="0" smtClean="0"/>
              <a:t>과 </a:t>
            </a:r>
            <a:r>
              <a:rPr lang="ko-KR" altLang="en-US" sz="1600" b="1" dirty="0" smtClean="0"/>
              <a:t>거인</a:t>
            </a:r>
            <a:r>
              <a:rPr lang="ko-KR" altLang="en-US" sz="1600" dirty="0" smtClean="0"/>
              <a:t>이 공존하는 거대한 대륙</a:t>
            </a:r>
            <a:endParaRPr lang="en-US" altLang="ko-KR" sz="1600" dirty="0" smtClean="0"/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유저는 </a:t>
            </a:r>
            <a:r>
              <a:rPr lang="en-US" altLang="ko-KR" sz="1200" dirty="0" smtClean="0"/>
              <a:t>1200 X 1200</a:t>
            </a:r>
            <a:r>
              <a:rPr lang="ko-KR" altLang="en-US" sz="1200" dirty="0" smtClean="0"/>
              <a:t>개의 좌표가 있는 대륙에서 </a:t>
            </a:r>
            <a:r>
              <a:rPr lang="ko-KR" altLang="en-US" sz="1200" b="1" dirty="0" smtClean="0"/>
              <a:t>한 나라의 왕</a:t>
            </a:r>
            <a:r>
              <a:rPr lang="ko-KR" altLang="en-US" sz="1200" dirty="0" smtClean="0"/>
              <a:t>이 되어 게임을 시작한다</a:t>
            </a:r>
            <a:r>
              <a:rPr lang="en-US" altLang="ko-KR" sz="1200" dirty="0" smtClean="0"/>
              <a:t>.</a:t>
            </a: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좌표는 </a:t>
            </a:r>
            <a:r>
              <a:rPr lang="en-US" altLang="ko-KR" sz="1200" b="1" dirty="0" smtClean="0"/>
              <a:t>{ [</a:t>
            </a:r>
            <a:r>
              <a:rPr lang="ko-KR" altLang="en-US" sz="1200" b="1" dirty="0" smtClean="0"/>
              <a:t>대륙번호</a:t>
            </a:r>
            <a:r>
              <a:rPr lang="en-US" altLang="ko-KR" sz="1200" b="1" dirty="0" smtClean="0"/>
              <a:t>] X</a:t>
            </a:r>
            <a:r>
              <a:rPr lang="ko-KR" altLang="en-US" sz="1200" b="1" dirty="0" smtClean="0"/>
              <a:t>좌표</a:t>
            </a:r>
            <a:r>
              <a:rPr lang="en-US" altLang="ko-KR" sz="1200" b="1" dirty="0" smtClean="0"/>
              <a:t>, Y</a:t>
            </a:r>
            <a:r>
              <a:rPr lang="ko-KR" altLang="en-US" sz="1200" b="1" dirty="0" smtClean="0"/>
              <a:t>좌표 </a:t>
            </a:r>
            <a:r>
              <a:rPr lang="en-US" altLang="ko-KR" sz="1200" b="1" dirty="0" smtClean="0"/>
              <a:t>} </a:t>
            </a:r>
            <a:r>
              <a:rPr lang="ko-KR" altLang="en-US" sz="1200" dirty="0" smtClean="0"/>
              <a:t>로 구성되며 중앙으로 갈 수록 </a:t>
            </a:r>
            <a:r>
              <a:rPr lang="ko-KR" altLang="en-US" sz="1200" b="1" dirty="0" smtClean="0"/>
              <a:t>난이도</a:t>
            </a:r>
            <a:r>
              <a:rPr lang="ko-KR" altLang="en-US" sz="1200" dirty="0" smtClean="0"/>
              <a:t>와 </a:t>
            </a:r>
            <a:r>
              <a:rPr lang="ko-KR" altLang="en-US" sz="1200" b="1" dirty="0" smtClean="0"/>
              <a:t>보상</a:t>
            </a:r>
            <a:r>
              <a:rPr lang="ko-KR" altLang="en-US" sz="1200" dirty="0" smtClean="0"/>
              <a:t>이 높아진다</a:t>
            </a:r>
            <a:r>
              <a:rPr lang="en-US" altLang="ko-KR" sz="1200" dirty="0" smtClean="0"/>
              <a:t>. </a:t>
            </a:r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dirty="0" smtClean="0"/>
              <a:t>중앙에 있는 </a:t>
            </a:r>
            <a:r>
              <a:rPr lang="ko-KR" altLang="en-US" sz="1200" b="1" dirty="0" smtClean="0"/>
              <a:t>신비지역</a:t>
            </a:r>
            <a:r>
              <a:rPr lang="ko-KR" altLang="en-US" sz="1200" dirty="0" smtClean="0"/>
              <a:t>의 </a:t>
            </a:r>
            <a:r>
              <a:rPr lang="ko-KR" altLang="en-US" sz="1200" b="1" dirty="0" err="1" smtClean="0"/>
              <a:t>크리스탈</a:t>
            </a:r>
            <a:r>
              <a:rPr lang="ko-KR" altLang="en-US" sz="1200" dirty="0" err="1" smtClean="0"/>
              <a:t>을</a:t>
            </a:r>
            <a:r>
              <a:rPr lang="ko-KR" altLang="en-US" sz="1200" dirty="0" smtClean="0"/>
              <a:t> 차지해서 </a:t>
            </a:r>
            <a:r>
              <a:rPr lang="ko-KR" altLang="en-US" sz="1200" b="1" dirty="0" smtClean="0"/>
              <a:t>신의 권능</a:t>
            </a:r>
            <a:r>
              <a:rPr lang="ko-KR" altLang="en-US" sz="1200" dirty="0" smtClean="0"/>
              <a:t>을 얻는 것이 </a:t>
            </a:r>
            <a:r>
              <a:rPr lang="ko-KR" altLang="en-US" sz="1200" b="1" dirty="0" smtClean="0"/>
              <a:t>게임의 목표 </a:t>
            </a:r>
            <a:endParaRPr lang="en-US" altLang="ko-KR" sz="1200" b="1" dirty="0" smtClean="0"/>
          </a:p>
        </p:txBody>
      </p:sp>
      <p:pic>
        <p:nvPicPr>
          <p:cNvPr id="63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367" y="2132856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351" y="2873615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691" y="3598752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075" y="2924944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23" y="3645024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323" y="4365104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631" y="3681028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999" y="4437112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C:\work_2015\titan\기획\제안서\grid_20_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955" y="5157192"/>
            <a:ext cx="20712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타원형 설명선 98"/>
          <p:cNvSpPr/>
          <p:nvPr/>
        </p:nvSpPr>
        <p:spPr>
          <a:xfrm>
            <a:off x="135593" y="1309254"/>
            <a:ext cx="2302612" cy="1039626"/>
          </a:xfrm>
          <a:prstGeom prst="wedgeEllipseCallout">
            <a:avLst>
              <a:gd name="adj1" fmla="val 103189"/>
              <a:gd name="adj2" fmla="val 122604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1. </a:t>
            </a:r>
            <a:r>
              <a:rPr lang="ko-KR" altLang="en-US" sz="1200" b="1" dirty="0" smtClean="0"/>
              <a:t>외곽지역 </a:t>
            </a:r>
            <a:endParaRPr lang="en-US" altLang="ko-KR" sz="900" dirty="0" smtClean="0"/>
          </a:p>
          <a:p>
            <a:pPr algn="ctr"/>
            <a:r>
              <a:rPr lang="ko-KR" altLang="en-US" sz="900" dirty="0" smtClean="0"/>
              <a:t>쉽지만 보상이 적다</a:t>
            </a:r>
            <a:r>
              <a:rPr lang="en-US" altLang="ko-KR" sz="900" dirty="0" smtClean="0"/>
              <a:t>.</a:t>
            </a:r>
          </a:p>
          <a:p>
            <a:pPr algn="ctr"/>
            <a:endParaRPr lang="en-US" altLang="ko-KR" sz="900" dirty="0" smtClean="0"/>
          </a:p>
          <a:p>
            <a:pPr algn="ctr"/>
            <a:r>
              <a:rPr lang="ko-KR" altLang="en-US" sz="900" dirty="0" smtClean="0">
                <a:solidFill>
                  <a:srgbClr val="FFC000"/>
                </a:solidFill>
              </a:rPr>
              <a:t>유저는 이곳에서 시작해서</a:t>
            </a:r>
            <a:endParaRPr lang="en-US" altLang="ko-KR" sz="9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900" dirty="0" smtClean="0">
                <a:solidFill>
                  <a:srgbClr val="FFC000"/>
                </a:solidFill>
              </a:rPr>
              <a:t>빠르게 </a:t>
            </a:r>
            <a:r>
              <a:rPr lang="en-US" altLang="ko-KR" sz="900" dirty="0" smtClean="0">
                <a:solidFill>
                  <a:srgbClr val="FFC000"/>
                </a:solidFill>
              </a:rPr>
              <a:t>2</a:t>
            </a:r>
            <a:r>
              <a:rPr lang="ko-KR" altLang="en-US" sz="900" dirty="0" smtClean="0">
                <a:solidFill>
                  <a:srgbClr val="FFC000"/>
                </a:solidFill>
              </a:rPr>
              <a:t>단계로 돌입</a:t>
            </a:r>
            <a:endParaRPr lang="en-US" altLang="ko-KR" sz="900" dirty="0" smtClean="0">
              <a:solidFill>
                <a:srgbClr val="FFC000"/>
              </a:solidFill>
            </a:endParaRPr>
          </a:p>
        </p:txBody>
      </p:sp>
      <p:sp>
        <p:nvSpPr>
          <p:cNvPr id="2" name="순서도: 판단 1"/>
          <p:cNvSpPr/>
          <p:nvPr/>
        </p:nvSpPr>
        <p:spPr>
          <a:xfrm>
            <a:off x="2627784" y="2492896"/>
            <a:ext cx="5184576" cy="3816424"/>
          </a:xfrm>
          <a:prstGeom prst="flowChartDecision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순서도: 판단 139"/>
          <p:cNvSpPr/>
          <p:nvPr/>
        </p:nvSpPr>
        <p:spPr>
          <a:xfrm>
            <a:off x="3156323" y="2873614"/>
            <a:ext cx="4173940" cy="3003657"/>
          </a:xfrm>
          <a:prstGeom prst="flowChartDecision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순서도: 판단 140"/>
          <p:cNvSpPr/>
          <p:nvPr/>
        </p:nvSpPr>
        <p:spPr>
          <a:xfrm>
            <a:off x="3638420" y="3212975"/>
            <a:ext cx="3165828" cy="2304257"/>
          </a:xfrm>
          <a:prstGeom prst="flowChartDecision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순서도: 판단 141"/>
          <p:cNvSpPr/>
          <p:nvPr/>
        </p:nvSpPr>
        <p:spPr>
          <a:xfrm>
            <a:off x="4177511" y="3645024"/>
            <a:ext cx="2085708" cy="1476164"/>
          </a:xfrm>
          <a:prstGeom prst="flowChartDecision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순서도: 판단 142"/>
          <p:cNvSpPr/>
          <p:nvPr/>
        </p:nvSpPr>
        <p:spPr>
          <a:xfrm>
            <a:off x="4644008" y="4005064"/>
            <a:ext cx="1152128" cy="792088"/>
          </a:xfrm>
          <a:prstGeom prst="flowChartDecision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형 설명선 143"/>
          <p:cNvSpPr/>
          <p:nvPr/>
        </p:nvSpPr>
        <p:spPr>
          <a:xfrm>
            <a:off x="109148" y="2276872"/>
            <a:ext cx="2302612" cy="1039626"/>
          </a:xfrm>
          <a:prstGeom prst="wedgeEllipseCallout">
            <a:avLst>
              <a:gd name="adj1" fmla="val 122708"/>
              <a:gd name="adj2" fmla="val 62229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도</a:t>
            </a:r>
            <a:r>
              <a:rPr lang="ko-KR" altLang="en-US" sz="1200" b="1" dirty="0"/>
              <a:t>입</a:t>
            </a:r>
            <a:r>
              <a:rPr lang="ko-KR" altLang="en-US" sz="1200" b="1" dirty="0" smtClean="0"/>
              <a:t>지역 </a:t>
            </a:r>
            <a:endParaRPr lang="en-US" altLang="ko-KR" sz="900" dirty="0" smtClean="0"/>
          </a:p>
          <a:p>
            <a:pPr algn="ctr"/>
            <a:r>
              <a:rPr lang="ko-KR" altLang="en-US" sz="900" dirty="0" smtClean="0"/>
              <a:t>어려워 지면서 보상도 늘어난다</a:t>
            </a:r>
            <a:r>
              <a:rPr lang="en-US" altLang="ko-KR" sz="900" dirty="0" smtClean="0"/>
              <a:t>.</a:t>
            </a:r>
          </a:p>
          <a:p>
            <a:pPr algn="ctr"/>
            <a:endParaRPr lang="en-US" altLang="ko-KR" sz="900" dirty="0" smtClean="0"/>
          </a:p>
          <a:p>
            <a:pPr algn="ctr"/>
            <a:r>
              <a:rPr lang="ko-KR" altLang="en-US" sz="900" dirty="0" smtClean="0">
                <a:solidFill>
                  <a:srgbClr val="FFC000"/>
                </a:solidFill>
              </a:rPr>
              <a:t>본격적으로 성장의 재미를 느끼는 구간</a:t>
            </a:r>
            <a:endParaRPr lang="en-US" altLang="ko-KR" sz="900" dirty="0" smtClean="0">
              <a:solidFill>
                <a:srgbClr val="FFC000"/>
              </a:solidFill>
            </a:endParaRPr>
          </a:p>
        </p:txBody>
      </p:sp>
      <p:sp>
        <p:nvSpPr>
          <p:cNvPr id="145" name="타원형 설명선 144"/>
          <p:cNvSpPr/>
          <p:nvPr/>
        </p:nvSpPr>
        <p:spPr>
          <a:xfrm>
            <a:off x="82682" y="3284984"/>
            <a:ext cx="2302612" cy="1039626"/>
          </a:xfrm>
          <a:prstGeom prst="wedgeEllipseCallout">
            <a:avLst>
              <a:gd name="adj1" fmla="val 134487"/>
              <a:gd name="adj2" fmla="val -13056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심</a:t>
            </a:r>
            <a:r>
              <a:rPr lang="ko-KR" altLang="en-US" sz="1200" b="1" dirty="0"/>
              <a:t>화</a:t>
            </a:r>
            <a:r>
              <a:rPr lang="ko-KR" altLang="en-US" sz="1200" b="1" dirty="0" smtClean="0"/>
              <a:t>지역 </a:t>
            </a:r>
            <a:endParaRPr lang="en-US" altLang="ko-KR" sz="900" dirty="0"/>
          </a:p>
          <a:p>
            <a:pPr algn="ctr"/>
            <a:r>
              <a:rPr lang="ko-KR" altLang="en-US" sz="900" dirty="0" smtClean="0"/>
              <a:t>다른 유저와 경쟁을 시작하는 구간</a:t>
            </a:r>
            <a:endParaRPr lang="en-US" altLang="ko-KR" sz="900" dirty="0" smtClean="0"/>
          </a:p>
          <a:p>
            <a:pPr algn="ctr"/>
            <a:endParaRPr lang="en-US" altLang="ko-KR" sz="900" dirty="0" smtClean="0"/>
          </a:p>
          <a:p>
            <a:pPr algn="ctr"/>
            <a:r>
              <a:rPr lang="ko-KR" altLang="en-US" sz="900" dirty="0" smtClean="0">
                <a:solidFill>
                  <a:srgbClr val="FFC000"/>
                </a:solidFill>
              </a:rPr>
              <a:t>유저가 결재를 고민</a:t>
            </a:r>
            <a:endParaRPr lang="en-US" altLang="ko-KR" sz="900" dirty="0" smtClean="0">
              <a:solidFill>
                <a:srgbClr val="FFC000"/>
              </a:solidFill>
            </a:endParaRPr>
          </a:p>
        </p:txBody>
      </p:sp>
      <p:sp>
        <p:nvSpPr>
          <p:cNvPr id="146" name="타원형 설명선 145"/>
          <p:cNvSpPr/>
          <p:nvPr/>
        </p:nvSpPr>
        <p:spPr>
          <a:xfrm>
            <a:off x="135593" y="4261582"/>
            <a:ext cx="2302612" cy="1039626"/>
          </a:xfrm>
          <a:prstGeom prst="wedgeEllipseCallout">
            <a:avLst>
              <a:gd name="adj1" fmla="val 142227"/>
              <a:gd name="adj2" fmla="val -861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4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중앙지역 </a:t>
            </a:r>
            <a:endParaRPr lang="en-US" altLang="ko-KR" sz="900" dirty="0"/>
          </a:p>
          <a:p>
            <a:pPr algn="ctr"/>
            <a:r>
              <a:rPr lang="ko-KR" altLang="en-US" sz="900" dirty="0" smtClean="0"/>
              <a:t>다른 유저와 경쟁을 시작하는 구간</a:t>
            </a:r>
            <a:endParaRPr lang="en-US" altLang="ko-KR" sz="900" dirty="0" smtClean="0"/>
          </a:p>
          <a:p>
            <a:pPr algn="ctr"/>
            <a:endParaRPr lang="en-US" altLang="ko-KR" sz="900" dirty="0" smtClean="0"/>
          </a:p>
          <a:p>
            <a:pPr algn="ctr"/>
            <a:r>
              <a:rPr lang="ko-KR" altLang="en-US" sz="900" dirty="0" smtClean="0">
                <a:solidFill>
                  <a:srgbClr val="FFC000"/>
                </a:solidFill>
              </a:rPr>
              <a:t>결재한 유저는 신나는 구간</a:t>
            </a:r>
            <a:endParaRPr lang="en-US" altLang="ko-KR" sz="900" dirty="0" smtClean="0">
              <a:solidFill>
                <a:srgbClr val="FFC000"/>
              </a:solidFill>
            </a:endParaRPr>
          </a:p>
        </p:txBody>
      </p:sp>
      <p:sp>
        <p:nvSpPr>
          <p:cNvPr id="147" name="타원형 설명선 146"/>
          <p:cNvSpPr/>
          <p:nvPr/>
        </p:nvSpPr>
        <p:spPr>
          <a:xfrm>
            <a:off x="135593" y="5243237"/>
            <a:ext cx="2302612" cy="1039626"/>
          </a:xfrm>
          <a:prstGeom prst="wedgeEllipseCallout">
            <a:avLst>
              <a:gd name="adj1" fmla="val 151651"/>
              <a:gd name="adj2" fmla="val -158404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5. </a:t>
            </a:r>
            <a:r>
              <a:rPr lang="ko-KR" altLang="en-US" sz="1200" b="1" dirty="0" smtClean="0"/>
              <a:t>신</a:t>
            </a:r>
            <a:r>
              <a:rPr lang="ko-KR" altLang="en-US" sz="1200" b="1" dirty="0"/>
              <a:t>비</a:t>
            </a:r>
            <a:r>
              <a:rPr lang="ko-KR" altLang="en-US" sz="1200" b="1" dirty="0" smtClean="0"/>
              <a:t>지역 </a:t>
            </a:r>
            <a:endParaRPr lang="en-US" altLang="ko-KR" sz="900" dirty="0"/>
          </a:p>
          <a:p>
            <a:pPr algn="ctr"/>
            <a:r>
              <a:rPr lang="en-US" altLang="ko-KR" sz="900" dirty="0" smtClean="0"/>
              <a:t>N</a:t>
            </a:r>
            <a:r>
              <a:rPr lang="ko-KR" altLang="en-US" sz="900" dirty="0" smtClean="0"/>
              <a:t>일에 한번 </a:t>
            </a:r>
            <a:r>
              <a:rPr lang="ko-KR" altLang="en-US" sz="900" dirty="0" err="1" smtClean="0"/>
              <a:t>크리스탈</a:t>
            </a:r>
            <a:r>
              <a:rPr lang="ko-KR" altLang="en-US" sz="900" dirty="0" smtClean="0"/>
              <a:t> 쟁탈전이 벌어진다</a:t>
            </a:r>
            <a:r>
              <a:rPr lang="en-US" altLang="ko-KR" sz="900" dirty="0" smtClean="0"/>
              <a:t>. </a:t>
            </a:r>
          </a:p>
          <a:p>
            <a:pPr algn="ctr"/>
            <a:endParaRPr lang="en-US" altLang="ko-KR" sz="900" dirty="0" smtClean="0"/>
          </a:p>
          <a:p>
            <a:pPr algn="ctr"/>
            <a:r>
              <a:rPr lang="ko-KR" altLang="en-US" sz="900" dirty="0" smtClean="0">
                <a:solidFill>
                  <a:srgbClr val="FFC000"/>
                </a:solidFill>
              </a:rPr>
              <a:t>최강 폐인들이 모이는 곳</a:t>
            </a:r>
            <a:endParaRPr lang="en-US" altLang="ko-KR" sz="900" dirty="0" smtClean="0">
              <a:solidFill>
                <a:srgbClr val="FFC000"/>
              </a:solidFill>
            </a:endParaRPr>
          </a:p>
        </p:txBody>
      </p:sp>
      <p:pic>
        <p:nvPicPr>
          <p:cNvPr id="148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996952"/>
            <a:ext cx="263977" cy="29251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순서도: 판단 148"/>
          <p:cNvSpPr/>
          <p:nvPr/>
        </p:nvSpPr>
        <p:spPr>
          <a:xfrm>
            <a:off x="5055783" y="4221088"/>
            <a:ext cx="364232" cy="298389"/>
          </a:xfrm>
          <a:prstGeom prst="flowChartDecision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4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026" y="3023983"/>
            <a:ext cx="263977" cy="29251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90" y="3542622"/>
            <a:ext cx="263977" cy="29251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003" y="3483441"/>
            <a:ext cx="263977" cy="29251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42622"/>
            <a:ext cx="263977" cy="29251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3" y="4178352"/>
            <a:ext cx="263977" cy="29251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026" y="3928573"/>
            <a:ext cx="263977" cy="29251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354836"/>
            <a:ext cx="263977" cy="29251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타원형 설명선 156"/>
          <p:cNvSpPr/>
          <p:nvPr/>
        </p:nvSpPr>
        <p:spPr>
          <a:xfrm>
            <a:off x="3491880" y="2132856"/>
            <a:ext cx="736486" cy="641468"/>
          </a:xfrm>
          <a:prstGeom prst="wedgeEllipseCallout">
            <a:avLst>
              <a:gd name="adj1" fmla="val -4070"/>
              <a:gd name="adj2" fmla="val 7667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나 </a:t>
            </a:r>
            <a:endParaRPr lang="en-US" altLang="ko-KR" sz="1400" b="1" dirty="0" smtClean="0"/>
          </a:p>
        </p:txBody>
      </p:sp>
      <p:sp>
        <p:nvSpPr>
          <p:cNvPr id="158" name="타원형 설명선 157"/>
          <p:cNvSpPr/>
          <p:nvPr/>
        </p:nvSpPr>
        <p:spPr>
          <a:xfrm>
            <a:off x="5315580" y="2232356"/>
            <a:ext cx="1575792" cy="937884"/>
          </a:xfrm>
          <a:prstGeom prst="wedgeEllipseCallout">
            <a:avLst>
              <a:gd name="adj1" fmla="val -24724"/>
              <a:gd name="adj2" fmla="val 79979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다른 유저 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193627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50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b="1" dirty="0" smtClean="0"/>
              <a:t>왕</a:t>
            </a:r>
            <a:r>
              <a:rPr lang="ko-KR" altLang="en-US" sz="1600" dirty="0" smtClean="0"/>
              <a:t>이 된 유저는 </a:t>
            </a:r>
            <a:r>
              <a:rPr lang="ko-KR" altLang="en-US" sz="1600" b="1" dirty="0" smtClean="0"/>
              <a:t>요새</a:t>
            </a:r>
            <a:r>
              <a:rPr lang="ko-KR" altLang="en-US" sz="1600" dirty="0" smtClean="0"/>
              <a:t>를 부여 받는다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요새 안에는 리더인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영웅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6</a:t>
            </a:r>
            <a:r>
              <a:rPr lang="ko-KR" altLang="en-US" sz="1200" dirty="0" smtClean="0"/>
              <a:t>개의 </a:t>
            </a:r>
            <a:r>
              <a:rPr lang="ko-KR" altLang="en-US" sz="1200" b="1" dirty="0" smtClean="0"/>
              <a:t>방어슬롯</a:t>
            </a:r>
            <a:r>
              <a:rPr lang="ko-KR" altLang="en-US" sz="1200" dirty="0" smtClean="0"/>
              <a:t>이 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 </a:t>
            </a:r>
            <a:endParaRPr lang="en-US" altLang="ko-KR" sz="1200" dirty="0" smtClean="0"/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b="1" dirty="0" smtClean="0"/>
              <a:t>방어슬롯</a:t>
            </a:r>
            <a:r>
              <a:rPr lang="ko-KR" altLang="en-US" sz="1200" dirty="0" smtClean="0"/>
              <a:t>에 </a:t>
            </a:r>
            <a:r>
              <a:rPr lang="ko-KR" altLang="en-US" sz="1200" b="1" dirty="0" smtClean="0"/>
              <a:t>방어건물</a:t>
            </a:r>
            <a:r>
              <a:rPr lang="ko-KR" altLang="en-US" sz="1200" dirty="0" smtClean="0"/>
              <a:t>을 세우거나 </a:t>
            </a:r>
            <a:r>
              <a:rPr lang="ko-KR" altLang="en-US" sz="1200" b="1" dirty="0" smtClean="0"/>
              <a:t>병사</a:t>
            </a:r>
            <a:r>
              <a:rPr lang="ko-KR" altLang="en-US" sz="1200" dirty="0" smtClean="0"/>
              <a:t>를 훈련시켜서 적으로부터 요새를 지킬 수 있다</a:t>
            </a:r>
            <a:r>
              <a:rPr lang="en-US" altLang="ko-KR" sz="1200" dirty="0" smtClean="0"/>
              <a:t>.  </a:t>
            </a:r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b="1" dirty="0" smtClean="0"/>
              <a:t>영웅</a:t>
            </a:r>
            <a:r>
              <a:rPr lang="ko-KR" altLang="en-US" sz="1200" dirty="0" smtClean="0"/>
              <a:t>은 </a:t>
            </a:r>
            <a:r>
              <a:rPr lang="ko-KR" altLang="en-US" sz="1200" b="1" dirty="0" smtClean="0"/>
              <a:t>병사</a:t>
            </a:r>
            <a:r>
              <a:rPr lang="ko-KR" altLang="en-US" sz="1200" dirty="0" smtClean="0"/>
              <a:t>를 데리고 적을 공격하거나 광물을 채집할 수 있다</a:t>
            </a:r>
            <a:r>
              <a:rPr lang="en-US" altLang="ko-KR" sz="1200" dirty="0" smtClean="0"/>
              <a:t>. </a:t>
            </a:r>
          </a:p>
        </p:txBody>
      </p:sp>
      <p:pic>
        <p:nvPicPr>
          <p:cNvPr id="36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04544"/>
            <a:ext cx="2004100" cy="222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757626" y="3646019"/>
            <a:ext cx="1872208" cy="369332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FF00"/>
                </a:solidFill>
              </a:rPr>
              <a:t>나의 요새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38" name="Picture 3" descr="C:\work_2015\titan\proto\Sprites\c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750" y="2914922"/>
            <a:ext cx="633179" cy="92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043608" y="4012080"/>
            <a:ext cx="3312368" cy="369332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[5</a:t>
            </a:r>
            <a:r>
              <a:rPr lang="ko-KR" altLang="en-US" b="1" dirty="0" smtClean="0">
                <a:solidFill>
                  <a:schemeClr val="bg1"/>
                </a:solidFill>
              </a:rPr>
              <a:t>대륙</a:t>
            </a:r>
            <a:r>
              <a:rPr lang="en-US" altLang="ko-KR" b="1" dirty="0" smtClean="0">
                <a:solidFill>
                  <a:schemeClr val="bg1"/>
                </a:solidFill>
              </a:rPr>
              <a:t>] 555. 888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0" name="Picture 10" descr="C:\work_2015\titan\proto\Sprites\Unit\ISO_Unit_Dungeon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364" y="1340768"/>
            <a:ext cx="1773544" cy="196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216" y="2719688"/>
            <a:ext cx="2023840" cy="224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오른쪽 화살표 43"/>
          <p:cNvSpPr/>
          <p:nvPr/>
        </p:nvSpPr>
        <p:spPr>
          <a:xfrm rot="21027033">
            <a:off x="3421906" y="2785773"/>
            <a:ext cx="1749849" cy="53987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다른 요새를 공격</a:t>
            </a:r>
            <a:endParaRPr lang="ko-KR" altLang="en-US" sz="1000" b="1" dirty="0"/>
          </a:p>
        </p:txBody>
      </p:sp>
      <p:sp>
        <p:nvSpPr>
          <p:cNvPr id="45" name="오른쪽 화살표 44"/>
          <p:cNvSpPr/>
          <p:nvPr/>
        </p:nvSpPr>
        <p:spPr>
          <a:xfrm rot="850836">
            <a:off x="3350071" y="3655840"/>
            <a:ext cx="2005353" cy="539872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광산을 채집</a:t>
            </a:r>
            <a:endParaRPr lang="ko-KR" altLang="en-US" sz="1000" b="1" dirty="0"/>
          </a:p>
        </p:txBody>
      </p:sp>
      <p:sp>
        <p:nvSpPr>
          <p:cNvPr id="46" name="십이각형 45"/>
          <p:cNvSpPr/>
          <p:nvPr/>
        </p:nvSpPr>
        <p:spPr>
          <a:xfrm>
            <a:off x="55937" y="1672031"/>
            <a:ext cx="5812207" cy="3411863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7" name="타원형 설명선 46"/>
          <p:cNvSpPr/>
          <p:nvPr/>
        </p:nvSpPr>
        <p:spPr>
          <a:xfrm>
            <a:off x="107504" y="5301208"/>
            <a:ext cx="3265722" cy="1512168"/>
          </a:xfrm>
          <a:prstGeom prst="wedgeEllipseCallout">
            <a:avLst>
              <a:gd name="adj1" fmla="val 2684"/>
              <a:gd name="adj2" fmla="val -69471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내 영웅의 공격 범위</a:t>
            </a:r>
            <a:endParaRPr lang="en-US" altLang="ko-KR" sz="1400" b="1" dirty="0" smtClean="0"/>
          </a:p>
          <a:p>
            <a:pPr algn="ctr"/>
            <a:r>
              <a:rPr lang="ko-KR" altLang="en-US" sz="1100" dirty="0" smtClean="0">
                <a:solidFill>
                  <a:schemeClr val="bg1">
                    <a:lumMod val="75000"/>
                  </a:schemeClr>
                </a:solidFill>
              </a:rPr>
              <a:t>영웅이 강력할 수록 공격 가능한 범위가 넓어진다</a:t>
            </a:r>
            <a:r>
              <a:rPr lang="en-US" altLang="ko-KR" sz="11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872734" y="4714562"/>
            <a:ext cx="1846803" cy="369332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lv.3 </a:t>
            </a:r>
            <a:r>
              <a:rPr lang="ko-KR" altLang="en-US" b="1" dirty="0" smtClean="0">
                <a:solidFill>
                  <a:schemeClr val="bg1"/>
                </a:solidFill>
              </a:rPr>
              <a:t>금광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69122" y="3049098"/>
            <a:ext cx="2151150" cy="369332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lv.5 </a:t>
            </a:r>
            <a:r>
              <a:rPr lang="ko-KR" altLang="en-US" b="1" dirty="0" smtClean="0">
                <a:solidFill>
                  <a:schemeClr val="bg1"/>
                </a:solidFill>
              </a:rPr>
              <a:t>야만인 요새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0" name="타원형 설명선 49"/>
          <p:cNvSpPr/>
          <p:nvPr/>
        </p:nvSpPr>
        <p:spPr>
          <a:xfrm>
            <a:off x="1058747" y="1628800"/>
            <a:ext cx="920965" cy="750907"/>
          </a:xfrm>
          <a:prstGeom prst="wedgeEllipseCallout">
            <a:avLst>
              <a:gd name="adj1" fmla="val 170103"/>
              <a:gd name="adj2" fmla="val 139624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요새의 리더  </a:t>
            </a:r>
            <a:r>
              <a:rPr lang="ko-KR" altLang="en-US" sz="1400" b="1" dirty="0" smtClean="0"/>
              <a:t>영웅</a:t>
            </a:r>
            <a:endParaRPr lang="en-US" altLang="ko-KR" sz="1400" b="1" dirty="0" smtClean="0"/>
          </a:p>
        </p:txBody>
      </p:sp>
      <p:pic>
        <p:nvPicPr>
          <p:cNvPr id="51" name="Picture 2" descr="C:\work_2015\titan\proto\Sprites\c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60365" y="2436301"/>
            <a:ext cx="461270" cy="74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형 설명선 18"/>
          <p:cNvSpPr/>
          <p:nvPr/>
        </p:nvSpPr>
        <p:spPr>
          <a:xfrm>
            <a:off x="639995" y="2492896"/>
            <a:ext cx="1267709" cy="1055702"/>
          </a:xfrm>
          <a:prstGeom prst="wedgeEllipseCallout">
            <a:avLst>
              <a:gd name="adj1" fmla="val 57905"/>
              <a:gd name="adj2" fmla="val 18991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내부에 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6</a:t>
            </a:r>
            <a:r>
              <a:rPr lang="ko-KR" altLang="en-US" sz="1100" dirty="0" smtClean="0"/>
              <a:t>개의  </a:t>
            </a:r>
            <a:endParaRPr lang="en-US" altLang="ko-KR" sz="1100" dirty="0" smtClean="0"/>
          </a:p>
          <a:p>
            <a:pPr algn="ctr"/>
            <a:r>
              <a:rPr lang="ko-KR" altLang="en-US" sz="1400" b="1" dirty="0" smtClean="0"/>
              <a:t>방어슬롯</a:t>
            </a:r>
            <a:endParaRPr lang="en-US" altLang="ko-KR" sz="1400" b="1" dirty="0" smtClean="0"/>
          </a:p>
        </p:txBody>
      </p:sp>
      <p:sp>
        <p:nvSpPr>
          <p:cNvPr id="20" name="순서도: 대체 처리 19"/>
          <p:cNvSpPr/>
          <p:nvPr/>
        </p:nvSpPr>
        <p:spPr>
          <a:xfrm>
            <a:off x="2195736" y="3540671"/>
            <a:ext cx="158169" cy="176361"/>
          </a:xfrm>
          <a:prstGeom prst="flowChartAlternateProcess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</a:ln>
          <a:effectLst>
            <a:outerShdw dist="254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FC000"/>
                </a:solidFill>
              </a:rPr>
              <a:t>1</a:t>
            </a:r>
            <a:endParaRPr lang="ko-KR" altLang="en-US" sz="1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51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약육강식의 세계에서 살아남아라</a:t>
            </a:r>
            <a:r>
              <a:rPr lang="en-US" altLang="ko-KR" sz="1600" dirty="0" smtClean="0"/>
              <a:t>!!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내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요새</a:t>
            </a:r>
            <a:r>
              <a:rPr lang="ko-KR" altLang="en-US" sz="1200" dirty="0" smtClean="0"/>
              <a:t> 주위로 </a:t>
            </a:r>
            <a:r>
              <a:rPr lang="ko-KR" altLang="en-US" sz="1200" b="1" dirty="0" smtClean="0"/>
              <a:t>유저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야만인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거인</a:t>
            </a:r>
            <a:r>
              <a:rPr lang="ko-KR" altLang="en-US" sz="1200" dirty="0" smtClean="0"/>
              <a:t>들이 도사리고 있다</a:t>
            </a:r>
            <a:r>
              <a:rPr lang="en-US" altLang="ko-KR" sz="1200" dirty="0" smtClean="0"/>
              <a:t>. </a:t>
            </a: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남들보다 빨리 </a:t>
            </a:r>
            <a:r>
              <a:rPr lang="ko-KR" altLang="en-US" sz="1200" b="1" dirty="0" smtClean="0"/>
              <a:t>자원</a:t>
            </a:r>
            <a:r>
              <a:rPr lang="ko-KR" altLang="en-US" sz="1200" dirty="0" smtClean="0"/>
              <a:t>을 </a:t>
            </a:r>
            <a:r>
              <a:rPr lang="ko-KR" altLang="en-US" sz="1200" b="1" dirty="0" smtClean="0"/>
              <a:t>채집</a:t>
            </a:r>
            <a:r>
              <a:rPr lang="ko-KR" altLang="en-US" sz="1200" dirty="0" smtClean="0"/>
              <a:t>해서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요새</a:t>
            </a:r>
            <a:r>
              <a:rPr lang="ko-KR" altLang="en-US" sz="1200" dirty="0" smtClean="0"/>
              <a:t>를 키워야 한다</a:t>
            </a:r>
            <a:r>
              <a:rPr lang="en-US" altLang="ko-KR" sz="1200" dirty="0" smtClean="0"/>
              <a:t>. </a:t>
            </a:r>
          </a:p>
          <a:p>
            <a:pPr algn="l"/>
            <a:r>
              <a:rPr lang="en-US" altLang="ko-KR" sz="1200" b="1" dirty="0" smtClean="0"/>
              <a:t>3.</a:t>
            </a:r>
            <a:r>
              <a:rPr lang="ko-KR" altLang="en-US" sz="1200" b="1" dirty="0" smtClean="0"/>
              <a:t>땅의 속성</a:t>
            </a:r>
            <a:r>
              <a:rPr lang="ko-KR" altLang="en-US" sz="1200" dirty="0" smtClean="0"/>
              <a:t>에 맞는 캐릭터를 갖고 있으면 </a:t>
            </a:r>
            <a:r>
              <a:rPr lang="en-US" altLang="ko-KR" sz="1200" b="1" dirty="0" smtClean="0"/>
              <a:t>buff </a:t>
            </a:r>
            <a:r>
              <a:rPr lang="ko-KR" altLang="en-US" sz="1200" b="1" dirty="0" smtClean="0"/>
              <a:t>효과</a:t>
            </a:r>
            <a:r>
              <a:rPr lang="ko-KR" altLang="en-US" sz="1200" dirty="0" smtClean="0"/>
              <a:t>를 받는다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나에게 유리한 땅을 선점하자</a:t>
            </a:r>
            <a:r>
              <a:rPr lang="en-US" altLang="ko-KR" sz="1200" dirty="0" smtClean="0"/>
              <a:t>. </a:t>
            </a:r>
          </a:p>
        </p:txBody>
      </p:sp>
      <p:pic>
        <p:nvPicPr>
          <p:cNvPr id="53" name="Picture 2" descr="C:\work_2015\titan\기획\제안서\ground_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272" y="1199659"/>
            <a:ext cx="4406976" cy="25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C:\work_2015\titan\기획\제안서\ground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20" y="2322075"/>
            <a:ext cx="4406976" cy="25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22075"/>
            <a:ext cx="4406976" cy="25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" descr="C:\work_2015\titan\기획\제안서\ground_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343" y="3427568"/>
            <a:ext cx="4406976" cy="252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타원형 설명선 56"/>
          <p:cNvSpPr/>
          <p:nvPr/>
        </p:nvSpPr>
        <p:spPr>
          <a:xfrm>
            <a:off x="3880679" y="1175647"/>
            <a:ext cx="1440160" cy="551937"/>
          </a:xfrm>
          <a:prstGeom prst="wedgeEllipseCallout">
            <a:avLst>
              <a:gd name="adj1" fmla="val 27736"/>
              <a:gd name="adj2" fmla="val 263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얼음속성 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지역</a:t>
            </a:r>
            <a:endParaRPr lang="ko-KR" altLang="en-US" sz="1100" dirty="0"/>
          </a:p>
        </p:txBody>
      </p:sp>
      <p:sp>
        <p:nvSpPr>
          <p:cNvPr id="58" name="타원형 설명선 57"/>
          <p:cNvSpPr/>
          <p:nvPr/>
        </p:nvSpPr>
        <p:spPr>
          <a:xfrm>
            <a:off x="3880680" y="5068310"/>
            <a:ext cx="1440160" cy="551937"/>
          </a:xfrm>
          <a:prstGeom prst="wedgeEllipseCallout">
            <a:avLst>
              <a:gd name="adj1" fmla="val -28735"/>
              <a:gd name="adj2" fmla="val -267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숲속성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지</a:t>
            </a:r>
            <a:r>
              <a:rPr lang="ko-KR" altLang="en-US" sz="1100" dirty="0"/>
              <a:t>역</a:t>
            </a:r>
          </a:p>
        </p:txBody>
      </p:sp>
      <p:sp>
        <p:nvSpPr>
          <p:cNvPr id="59" name="타원형 설명선 58"/>
          <p:cNvSpPr/>
          <p:nvPr/>
        </p:nvSpPr>
        <p:spPr>
          <a:xfrm>
            <a:off x="7611585" y="3169434"/>
            <a:ext cx="1440160" cy="551937"/>
          </a:xfrm>
          <a:prstGeom prst="wedgeEllipseCallout">
            <a:avLst>
              <a:gd name="adj1" fmla="val -38065"/>
              <a:gd name="adj2" fmla="val -252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화염속성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지</a:t>
            </a:r>
            <a:r>
              <a:rPr lang="ko-KR" altLang="en-US" sz="1100" dirty="0"/>
              <a:t>역</a:t>
            </a:r>
          </a:p>
        </p:txBody>
      </p:sp>
      <p:sp>
        <p:nvSpPr>
          <p:cNvPr id="60" name="타원형 설명선 59"/>
          <p:cNvSpPr/>
          <p:nvPr/>
        </p:nvSpPr>
        <p:spPr>
          <a:xfrm>
            <a:off x="179512" y="3151599"/>
            <a:ext cx="1440160" cy="551937"/>
          </a:xfrm>
          <a:prstGeom prst="wedgeEllipseCallout">
            <a:avLst>
              <a:gd name="adj1" fmla="val 33556"/>
              <a:gd name="adj2" fmla="val 295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무속성</a:t>
            </a:r>
            <a:r>
              <a:rPr lang="ko-KR" altLang="en-US" sz="1100" dirty="0" smtClean="0"/>
              <a:t> 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지역</a:t>
            </a:r>
            <a:endParaRPr lang="ko-KR" altLang="en-US" sz="1100" dirty="0"/>
          </a:p>
        </p:txBody>
      </p:sp>
      <p:pic>
        <p:nvPicPr>
          <p:cNvPr id="68" name="Picture 3" descr="C:\work_2015\titan\proto\Sprites\Unit\ISO_Unit_Dungeon_e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421" y="1411461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857" y="1829293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5" descr="C:\work_2015\titan\proto\Sprites\Unit\ISO_Unit_Dungeon_a_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069" y="1752809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C:\work_2015\titan\proto\Sprites\g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561" y="1916025"/>
            <a:ext cx="512941" cy="8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" descr="C:\work_2015\titan\proto\Sprites\g0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30017" y="2488624"/>
            <a:ext cx="660590" cy="96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" descr="C:\work_2015\titan\proto\Sprites\Unit\ISO_Unit_Mineperidot_b_0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480" y="4006200"/>
            <a:ext cx="648553" cy="7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C:\work_2015\titan\proto\Sprites\Unit\ISO_Unit_Minegold_b_0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22" y="3833879"/>
            <a:ext cx="648553" cy="7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3745199" y="2335533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[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길드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]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다른유저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479038" y="2319145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야만인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352722" y="1920677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야만인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556210" y="2581754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lv.1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거인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258285" y="3282044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lv.2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거인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791820" y="4554769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lv.2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마석광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670671" y="4426016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lv.1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금광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오른쪽 화살표 29"/>
          <p:cNvSpPr/>
          <p:nvPr/>
        </p:nvSpPr>
        <p:spPr>
          <a:xfrm rot="18977327">
            <a:off x="2359780" y="2362072"/>
            <a:ext cx="1525567" cy="53987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공격</a:t>
            </a:r>
            <a:endParaRPr lang="ko-KR" altLang="en-US" sz="800" dirty="0"/>
          </a:p>
        </p:txBody>
      </p:sp>
      <p:sp>
        <p:nvSpPr>
          <p:cNvPr id="31" name="오른쪽 화살표 30"/>
          <p:cNvSpPr/>
          <p:nvPr/>
        </p:nvSpPr>
        <p:spPr>
          <a:xfrm rot="17870462">
            <a:off x="2170302" y="2456290"/>
            <a:ext cx="973136" cy="53987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공</a:t>
            </a:r>
            <a:r>
              <a:rPr lang="ko-KR" altLang="en-US" sz="800" dirty="0"/>
              <a:t>격</a:t>
            </a:r>
          </a:p>
        </p:txBody>
      </p:sp>
      <p:sp>
        <p:nvSpPr>
          <p:cNvPr id="32" name="오른쪽 화살표 31"/>
          <p:cNvSpPr/>
          <p:nvPr/>
        </p:nvSpPr>
        <p:spPr>
          <a:xfrm rot="778759">
            <a:off x="2701572" y="3622017"/>
            <a:ext cx="2259134" cy="539872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채집</a:t>
            </a:r>
            <a:endParaRPr lang="ko-KR" altLang="en-US" sz="800" dirty="0"/>
          </a:p>
        </p:txBody>
      </p:sp>
      <p:sp>
        <p:nvSpPr>
          <p:cNvPr id="33" name="오른쪽 화살표 32"/>
          <p:cNvSpPr/>
          <p:nvPr/>
        </p:nvSpPr>
        <p:spPr>
          <a:xfrm rot="3094787">
            <a:off x="2466827" y="3745556"/>
            <a:ext cx="770909" cy="539872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채집</a:t>
            </a:r>
            <a:endParaRPr lang="ko-KR" altLang="en-US" sz="800" dirty="0"/>
          </a:p>
        </p:txBody>
      </p:sp>
      <p:sp>
        <p:nvSpPr>
          <p:cNvPr id="34" name="오른쪽 화살표 33"/>
          <p:cNvSpPr/>
          <p:nvPr/>
        </p:nvSpPr>
        <p:spPr>
          <a:xfrm rot="20811041">
            <a:off x="2653224" y="2706132"/>
            <a:ext cx="3087702" cy="53987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공격</a:t>
            </a:r>
            <a:endParaRPr lang="ko-KR" altLang="en-US" sz="800" dirty="0"/>
          </a:p>
        </p:txBody>
      </p:sp>
      <p:sp>
        <p:nvSpPr>
          <p:cNvPr id="35" name="오른쪽 화살표 34"/>
          <p:cNvSpPr/>
          <p:nvPr/>
        </p:nvSpPr>
        <p:spPr>
          <a:xfrm rot="21386900">
            <a:off x="2727155" y="3021664"/>
            <a:ext cx="3600475" cy="53987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공격</a:t>
            </a:r>
            <a:endParaRPr lang="ko-KR" altLang="en-US" sz="800" dirty="0"/>
          </a:p>
        </p:txBody>
      </p:sp>
      <p:pic>
        <p:nvPicPr>
          <p:cNvPr id="36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17" y="2975792"/>
            <a:ext cx="636734" cy="705570"/>
          </a:xfrm>
          <a:prstGeom prst="rect">
            <a:avLst/>
          </a:prstGeom>
          <a:noFill/>
          <a:effectLst>
            <a:outerShdw blurRad="101600" dist="63500" dir="5400000" algn="ctr" rotWithShape="0">
              <a:srgbClr val="000000">
                <a:alpha val="8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620945" y="3486909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나의 요새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68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어떤 적들과 싸워야 하나</a:t>
            </a:r>
            <a:r>
              <a:rPr lang="en-US" altLang="ko-KR" sz="1600" dirty="0" smtClean="0"/>
              <a:t>?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채집용 광산을 제외한 </a:t>
            </a:r>
            <a:r>
              <a:rPr lang="ko-KR" altLang="en-US" sz="1200" dirty="0"/>
              <a:t>모든 적은 나를 공격할 수 있다</a:t>
            </a:r>
            <a:r>
              <a:rPr lang="en-US" altLang="ko-KR" sz="1200" dirty="0" smtClean="0"/>
              <a:t>.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특히 다른 유저의 요새는 위험하다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 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이웃을 잘못 만나면 강해질 때 까지 시달려야 한다</a:t>
            </a:r>
            <a:r>
              <a:rPr lang="en-US" altLang="ko-KR" sz="1200" dirty="0" smtClean="0"/>
              <a:t>.</a:t>
            </a:r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dirty="0" smtClean="0"/>
              <a:t>공방전은 </a:t>
            </a:r>
            <a:r>
              <a:rPr lang="ko-KR" altLang="en-US" sz="1200" b="1" dirty="0" smtClean="0"/>
              <a:t>실시간</a:t>
            </a:r>
            <a:r>
              <a:rPr lang="ko-KR" altLang="en-US" sz="1200" dirty="0" smtClean="0"/>
              <a:t>으로 이루어지며 전투는 </a:t>
            </a:r>
            <a:r>
              <a:rPr lang="en-US" altLang="ko-KR" sz="1200" b="1" dirty="0" smtClean="0"/>
              <a:t>AOS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형식으로 진행된다</a:t>
            </a:r>
            <a:r>
              <a:rPr lang="en-US" altLang="ko-KR" sz="1200" dirty="0" smtClean="0"/>
              <a:t>. </a:t>
            </a:r>
          </a:p>
        </p:txBody>
      </p:sp>
      <p:sp>
        <p:nvSpPr>
          <p:cNvPr id="49" name="사각형 설명선 48"/>
          <p:cNvSpPr/>
          <p:nvPr/>
        </p:nvSpPr>
        <p:spPr>
          <a:xfrm>
            <a:off x="165961" y="1628800"/>
            <a:ext cx="4622064" cy="1406153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1. </a:t>
            </a:r>
            <a:r>
              <a:rPr lang="ko-KR" altLang="en-US" sz="1400" b="1" dirty="0" smtClean="0"/>
              <a:t>유저의 요새</a:t>
            </a:r>
            <a:endParaRPr lang="en-US" altLang="ko-KR" sz="1400" b="1" dirty="0" smtClean="0"/>
          </a:p>
          <a:p>
            <a:pPr algn="ctr"/>
            <a:r>
              <a:rPr lang="ko-KR" altLang="en-US" sz="1000" dirty="0" smtClean="0"/>
              <a:t>요새 조각을 모아서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성까지 성장시킨다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pPr algn="ctr"/>
            <a:r>
              <a:rPr lang="ko-KR" altLang="en-US" sz="1000" dirty="0" err="1" smtClean="0">
                <a:solidFill>
                  <a:srgbClr val="FFC000"/>
                </a:solidFill>
              </a:rPr>
              <a:t>클리어</a:t>
            </a:r>
            <a:r>
              <a:rPr lang="ko-KR" altLang="en-US" sz="1000" dirty="0" smtClean="0">
                <a:solidFill>
                  <a:srgbClr val="FFC000"/>
                </a:solidFill>
              </a:rPr>
              <a:t> 보상 </a:t>
            </a:r>
            <a:r>
              <a:rPr lang="en-US" altLang="ko-KR" sz="1000" dirty="0" smtClean="0">
                <a:solidFill>
                  <a:srgbClr val="FFC000"/>
                </a:solidFill>
              </a:rPr>
              <a:t>: </a:t>
            </a:r>
            <a:r>
              <a:rPr lang="ko-KR" altLang="en-US" sz="1000" dirty="0" smtClean="0">
                <a:solidFill>
                  <a:srgbClr val="FFC000"/>
                </a:solidFill>
              </a:rPr>
              <a:t>랜덤 조각상자</a:t>
            </a:r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92D050"/>
                </a:solidFill>
              </a:rPr>
              <a:t>     ★               ★★             ★★★           ★★★★        ★★★★★                         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pic>
        <p:nvPicPr>
          <p:cNvPr id="50" name="Picture 2" descr="C:\work_2015\titan\proto\Sprites\Unit\ISO_Unit_Castle_b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92" y="2191403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C:\work_2015\titan\proto\Sprites\Unit\ISO_Unit_Castle_c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1399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84" y="2187486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5" descr="C:\work_2015\titan\proto\Sprites\Unit\ISO_Unit_Castle_e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184999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1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52" y="2191403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사각형 설명선 63"/>
          <p:cNvSpPr/>
          <p:nvPr/>
        </p:nvSpPr>
        <p:spPr>
          <a:xfrm>
            <a:off x="165961" y="3120690"/>
            <a:ext cx="4622064" cy="1406153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2. </a:t>
            </a:r>
            <a:r>
              <a:rPr lang="ko-KR" altLang="en-US" sz="1400" b="1" dirty="0" smtClean="0"/>
              <a:t>야만인의 요새</a:t>
            </a:r>
            <a:endParaRPr lang="en-US" altLang="ko-KR" sz="1400" b="1" dirty="0" smtClean="0"/>
          </a:p>
          <a:p>
            <a:pPr algn="ctr"/>
            <a:r>
              <a:rPr lang="en-US" altLang="ko-KR" sz="1000" dirty="0" smtClean="0"/>
              <a:t>‘</a:t>
            </a:r>
            <a:r>
              <a:rPr lang="ko-KR" altLang="en-US" sz="1000" dirty="0" err="1" smtClean="0"/>
              <a:t>잡몹</a:t>
            </a:r>
            <a:r>
              <a:rPr lang="en-US" altLang="ko-KR" sz="1000" dirty="0" smtClean="0"/>
              <a:t>’</a:t>
            </a:r>
            <a:r>
              <a:rPr lang="ko-KR" altLang="en-US" sz="1000" dirty="0" smtClean="0"/>
              <a:t>이 다스리는 요새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유저처럼 성장한다</a:t>
            </a:r>
            <a:r>
              <a:rPr lang="en-US" altLang="ko-KR" sz="1000" dirty="0" smtClean="0"/>
              <a:t>. </a:t>
            </a:r>
            <a:endParaRPr lang="en-US" altLang="ko-KR" sz="1000" dirty="0"/>
          </a:p>
          <a:p>
            <a:pPr algn="ctr"/>
            <a:r>
              <a:rPr lang="ko-KR" altLang="en-US" sz="1000" dirty="0" err="1" smtClean="0">
                <a:solidFill>
                  <a:srgbClr val="FFC000"/>
                </a:solidFill>
              </a:rPr>
              <a:t>클리어</a:t>
            </a:r>
            <a:r>
              <a:rPr lang="ko-KR" altLang="en-US" sz="1000" dirty="0" smtClean="0">
                <a:solidFill>
                  <a:srgbClr val="FFC000"/>
                </a:solidFill>
              </a:rPr>
              <a:t> 보상 </a:t>
            </a:r>
            <a:r>
              <a:rPr lang="en-US" altLang="ko-KR" sz="1000" dirty="0" smtClean="0">
                <a:solidFill>
                  <a:srgbClr val="FFC000"/>
                </a:solidFill>
              </a:rPr>
              <a:t>: </a:t>
            </a:r>
            <a:r>
              <a:rPr lang="ko-KR" altLang="en-US" sz="1000" dirty="0" smtClean="0">
                <a:solidFill>
                  <a:srgbClr val="FFC000"/>
                </a:solidFill>
              </a:rPr>
              <a:t>랜덤 조각상자</a:t>
            </a:r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92D050"/>
                </a:solidFill>
              </a:rPr>
              <a:t>     ★               ★★             ★★★           ★★★★        ★★★★★                         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sp>
        <p:nvSpPr>
          <p:cNvPr id="65" name="사각형 설명선 64"/>
          <p:cNvSpPr/>
          <p:nvPr/>
        </p:nvSpPr>
        <p:spPr>
          <a:xfrm>
            <a:off x="165961" y="4602345"/>
            <a:ext cx="4622064" cy="1406153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3. </a:t>
            </a:r>
            <a:r>
              <a:rPr lang="ko-KR" altLang="en-US" sz="1400" b="1" dirty="0" smtClean="0"/>
              <a:t>채집용 요새</a:t>
            </a:r>
            <a:endParaRPr lang="en-US" altLang="ko-KR" sz="1400" b="1" dirty="0" smtClean="0"/>
          </a:p>
          <a:p>
            <a:pPr algn="ctr"/>
            <a:r>
              <a:rPr lang="ko-KR" altLang="en-US" sz="1000" dirty="0" smtClean="0"/>
              <a:t>중심지에 가까울 수록 </a:t>
            </a:r>
            <a:r>
              <a:rPr lang="ko-KR" altLang="en-US" sz="1000" dirty="0" err="1" smtClean="0"/>
              <a:t>고등급의</a:t>
            </a:r>
            <a:r>
              <a:rPr lang="ko-KR" altLang="en-US" sz="1000" dirty="0" smtClean="0"/>
              <a:t> 광산이 분포한다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pPr algn="ctr"/>
            <a:r>
              <a:rPr lang="ko-KR" altLang="en-US" sz="1000" dirty="0" err="1" smtClean="0">
                <a:solidFill>
                  <a:srgbClr val="FFC000"/>
                </a:solidFill>
              </a:rPr>
              <a:t>클리어</a:t>
            </a:r>
            <a:r>
              <a:rPr lang="ko-KR" altLang="en-US" sz="1000" dirty="0" smtClean="0">
                <a:solidFill>
                  <a:srgbClr val="FFC000"/>
                </a:solidFill>
              </a:rPr>
              <a:t> 보상 </a:t>
            </a:r>
            <a:r>
              <a:rPr lang="en-US" altLang="ko-KR" sz="1000" dirty="0" smtClean="0">
                <a:solidFill>
                  <a:srgbClr val="FFC000"/>
                </a:solidFill>
              </a:rPr>
              <a:t>: </a:t>
            </a:r>
            <a:r>
              <a:rPr lang="ko-KR" altLang="en-US" sz="1000" dirty="0" smtClean="0">
                <a:solidFill>
                  <a:srgbClr val="FFC000"/>
                </a:solidFill>
              </a:rPr>
              <a:t>자원을 수집할 수 있다</a:t>
            </a:r>
            <a:r>
              <a:rPr lang="en-US" altLang="ko-KR" sz="1000" dirty="0" smtClean="0">
                <a:solidFill>
                  <a:srgbClr val="FFC000"/>
                </a:solidFill>
              </a:rPr>
              <a:t>.</a:t>
            </a: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92D050"/>
                </a:solidFill>
              </a:rPr>
              <a:t>     ★               ★★             ★★★           ★★★★        ★★★★★                         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sp>
        <p:nvSpPr>
          <p:cNvPr id="66" name="사각형 설명선 65"/>
          <p:cNvSpPr/>
          <p:nvPr/>
        </p:nvSpPr>
        <p:spPr>
          <a:xfrm>
            <a:off x="4932040" y="1641589"/>
            <a:ext cx="4032448" cy="4379699"/>
          </a:xfrm>
          <a:prstGeom prst="wedgeRectCallout">
            <a:avLst>
              <a:gd name="adj1" fmla="val 26211"/>
              <a:gd name="adj2" fmla="val 47166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4. </a:t>
            </a:r>
            <a:r>
              <a:rPr lang="ko-KR" altLang="en-US" sz="1400" b="1" dirty="0" smtClean="0"/>
              <a:t>배회하는 거인들</a:t>
            </a:r>
            <a:endParaRPr lang="en-US" altLang="ko-KR" sz="1400" b="1" dirty="0" smtClean="0"/>
          </a:p>
          <a:p>
            <a:pPr algn="ctr"/>
            <a:r>
              <a:rPr lang="ko-KR" altLang="en-US" sz="1000" dirty="0" smtClean="0">
                <a:solidFill>
                  <a:srgbClr val="FFC000"/>
                </a:solidFill>
              </a:rPr>
              <a:t>배고픔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&gt; </a:t>
            </a:r>
            <a:r>
              <a:rPr lang="ko-KR" altLang="en-US" sz="1000" dirty="0" smtClean="0"/>
              <a:t>유저공격 </a:t>
            </a:r>
            <a:r>
              <a:rPr lang="en-US" altLang="ko-KR" sz="1000" dirty="0" smtClean="0"/>
              <a:t>&gt; </a:t>
            </a:r>
            <a:r>
              <a:rPr lang="ko-KR" altLang="en-US" sz="1000" dirty="0" smtClean="0"/>
              <a:t>배부름 </a:t>
            </a:r>
            <a:r>
              <a:rPr lang="en-US" altLang="ko-KR" sz="1000" dirty="0" smtClean="0"/>
              <a:t>&gt; </a:t>
            </a:r>
            <a:r>
              <a:rPr lang="ko-KR" altLang="en-US" sz="1000" dirty="0" smtClean="0">
                <a:solidFill>
                  <a:srgbClr val="FFC000"/>
                </a:solidFill>
              </a:rPr>
              <a:t>배고픔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배회하다가 </a:t>
            </a:r>
            <a:r>
              <a:rPr lang="ko-KR" altLang="en-US" sz="1000" dirty="0" smtClean="0">
                <a:solidFill>
                  <a:srgbClr val="FFC000"/>
                </a:solidFill>
              </a:rPr>
              <a:t>배고픔</a:t>
            </a:r>
            <a:r>
              <a:rPr lang="ko-KR" altLang="en-US" sz="1000" dirty="0" smtClean="0"/>
              <a:t> 상태일 때 요</a:t>
            </a:r>
            <a:r>
              <a:rPr lang="ko-KR" altLang="en-US" sz="1000" dirty="0"/>
              <a:t>새</a:t>
            </a:r>
            <a:r>
              <a:rPr lang="ko-KR" altLang="en-US" sz="1000" dirty="0" smtClean="0"/>
              <a:t>를 만나면 침입한다</a:t>
            </a:r>
            <a:r>
              <a:rPr lang="en-US" altLang="ko-KR" sz="1000" dirty="0" smtClean="0"/>
              <a:t>. </a:t>
            </a:r>
          </a:p>
          <a:p>
            <a:pPr algn="ctr"/>
            <a:r>
              <a:rPr lang="ko-KR" altLang="en-US" sz="1000" dirty="0" smtClean="0"/>
              <a:t>건물엔 관심이 없고 병사만 잡아먹는다</a:t>
            </a:r>
            <a:r>
              <a:rPr lang="en-US" altLang="ko-KR" sz="1000" dirty="0" smtClean="0"/>
              <a:t>.(</a:t>
            </a:r>
            <a:r>
              <a:rPr lang="ko-KR" altLang="en-US" sz="1000" dirty="0" smtClean="0"/>
              <a:t>그러기 위해 방벽을 부숨</a:t>
            </a:r>
            <a:r>
              <a:rPr lang="en-US" altLang="ko-KR" sz="1000" dirty="0" smtClean="0"/>
              <a:t>)</a:t>
            </a:r>
          </a:p>
          <a:p>
            <a:pPr algn="ctr"/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이벤트로 </a:t>
            </a:r>
            <a:r>
              <a:rPr lang="ko-KR" altLang="en-US" sz="1000" b="1" dirty="0" smtClean="0"/>
              <a:t>신비지역</a:t>
            </a:r>
            <a:r>
              <a:rPr lang="ko-KR" altLang="en-US" sz="1000" dirty="0" smtClean="0"/>
              <a:t>에서 대거 출몰하기도 한다</a:t>
            </a:r>
            <a:r>
              <a:rPr lang="en-US" altLang="ko-KR" sz="1000" dirty="0" smtClean="0"/>
              <a:t>.</a:t>
            </a:r>
          </a:p>
          <a:p>
            <a:pPr algn="ctr"/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rgbClr val="FFC000"/>
                </a:solidFill>
              </a:rPr>
              <a:t>클리어</a:t>
            </a:r>
            <a:r>
              <a:rPr lang="ko-KR" altLang="en-US" sz="1000" dirty="0" smtClean="0">
                <a:solidFill>
                  <a:srgbClr val="FFC000"/>
                </a:solidFill>
              </a:rPr>
              <a:t> 보상 </a:t>
            </a:r>
            <a:r>
              <a:rPr lang="en-US" altLang="ko-KR" sz="1000" dirty="0" smtClean="0">
                <a:solidFill>
                  <a:srgbClr val="FFC000"/>
                </a:solidFill>
              </a:rPr>
              <a:t>: </a:t>
            </a:r>
            <a:r>
              <a:rPr lang="ko-KR" altLang="en-US" sz="1000" dirty="0" err="1" smtClean="0">
                <a:solidFill>
                  <a:srgbClr val="FFC000"/>
                </a:solidFill>
              </a:rPr>
              <a:t>크리스탈</a:t>
            </a:r>
            <a:r>
              <a:rPr lang="en-US" altLang="ko-KR" sz="1000" dirty="0" smtClean="0">
                <a:solidFill>
                  <a:srgbClr val="FFC000"/>
                </a:solidFill>
              </a:rPr>
              <a:t>, </a:t>
            </a:r>
            <a:r>
              <a:rPr lang="ko-KR" altLang="en-US" sz="1000" dirty="0" smtClean="0">
                <a:solidFill>
                  <a:srgbClr val="FFC000"/>
                </a:solidFill>
              </a:rPr>
              <a:t>랜덤 조각상자</a:t>
            </a:r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>
              <a:solidFill>
                <a:srgbClr val="FFC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>
              <a:solidFill>
                <a:srgbClr val="FFC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>
              <a:solidFill>
                <a:srgbClr val="FFC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>
              <a:solidFill>
                <a:srgbClr val="FFC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>
              <a:solidFill>
                <a:srgbClr val="FFC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 smtClean="0">
              <a:solidFill>
                <a:srgbClr val="FFC00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endParaRPr lang="en-US" altLang="ko-KR" sz="1000" dirty="0">
              <a:solidFill>
                <a:srgbClr val="92D050"/>
              </a:solidFill>
            </a:endParaRPr>
          </a:p>
          <a:p>
            <a:pPr algn="ctr"/>
            <a:endParaRPr lang="en-US" altLang="ko-KR" sz="1000" dirty="0" smtClean="0">
              <a:solidFill>
                <a:srgbClr val="92D050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rgbClr val="92D050"/>
                </a:solidFill>
              </a:rPr>
              <a:t>거인             돌격거인            초 거인</a:t>
            </a:r>
            <a:endParaRPr lang="ko-KR" altLang="en-US" sz="1000" dirty="0">
              <a:solidFill>
                <a:srgbClr val="92D050"/>
              </a:solidFill>
            </a:endParaRPr>
          </a:p>
        </p:txBody>
      </p:sp>
      <p:pic>
        <p:nvPicPr>
          <p:cNvPr id="67" name="Picture 6" descr="C:\work_2015\titan\proto\Sprites\Unit\ISO_Unit_Dungeon_a_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97" y="3630970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" descr="C:\work_2015\titan\proto\Sprites\Unit\ISO_Unit_Dungeon_b_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470" y="3645024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C:\work_2015\titan\proto\Sprites\Unit\ISO_Unit_Dungeon_c_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63330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9" descr="C:\work_2015\titan\proto\Sprites\Unit\ISO_Unit_Dungeon_d_0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84" y="3615300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0" descr="C:\work_2015\titan\proto\Sprites\Unit\ISO_Unit_Dungeon_e_0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633302"/>
            <a:ext cx="566304" cy="6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2" descr="C:\work_2015\titan\proto\Sprites\Unit\ISO_Unit_Mineperidot_e_0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759" y="494116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8" descr="C:\work_2015\titan\proto\Sprites\Unit\ISO_Unit_Mineperidot_a_0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31" y="494516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9" descr="C:\work_2015\titan\proto\Sprites\Unit\ISO_Unit_Mineperidot_b_0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663" y="494737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0" descr="C:\work_2015\titan\proto\Sprites\Unit\ISO_Unit_Mineperidot_c_01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8" y="494737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1" descr="C:\work_2015\titan\proto\Sprites\Unit\ISO_Unit_Mineperidot_d_0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71" y="4947140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3" descr="C:\work_2015\titan\proto\Sprites\Unit\ISO_Unit_Minegold_a_0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14163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4" descr="C:\work_2015\titan\proto\Sprites\Unit\ISO_Unit_Minegold_b_01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13467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5" descr="C:\work_2015\titan\proto\Sprites\Unit\ISO_Unit_Minegold_c_0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136" y="5125401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16" descr="C:\work_2015\titan\proto\Sprites\Unit\ISO_Unit_Minegold_d_0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471" y="5136575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7" descr="C:\work_2015\titan\proto\Sprites\Unit\ISO_Unit_Minegold_e_01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300" y="5141638"/>
            <a:ext cx="646225" cy="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" descr="C:\work_2015\titan\proto\Sprites\g01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08104" y="4433148"/>
            <a:ext cx="576064" cy="8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7" descr="C:\work_2015\titan\proto\Sprites\g02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44208" y="4336700"/>
            <a:ext cx="660590" cy="96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5" descr="C:\work_2015\titan\proto\Sprites\g03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02492" y="4051435"/>
            <a:ext cx="813924" cy="132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형 설명선 34"/>
          <p:cNvSpPr/>
          <p:nvPr/>
        </p:nvSpPr>
        <p:spPr>
          <a:xfrm>
            <a:off x="35496" y="1064369"/>
            <a:ext cx="1440160" cy="742994"/>
          </a:xfrm>
          <a:prstGeom prst="wedgeEllipseCallout">
            <a:avLst>
              <a:gd name="adj1" fmla="val 9850"/>
              <a:gd name="adj2" fmla="val 69297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요새 안에 있는 것들 </a:t>
            </a:r>
            <a:endParaRPr lang="en-US" altLang="ko-KR" sz="700" dirty="0" smtClean="0"/>
          </a:p>
          <a:p>
            <a:pPr algn="ctr"/>
            <a:r>
              <a:rPr lang="ko-KR" altLang="en-US" sz="800" b="1" dirty="0" smtClean="0"/>
              <a:t>영웅</a:t>
            </a:r>
            <a:r>
              <a:rPr lang="en-US" altLang="ko-KR" sz="800" b="1" dirty="0" smtClean="0"/>
              <a:t>, </a:t>
            </a:r>
            <a:r>
              <a:rPr lang="ko-KR" altLang="en-US" sz="800" b="1" dirty="0" smtClean="0"/>
              <a:t>병사</a:t>
            </a:r>
            <a:r>
              <a:rPr lang="en-US" altLang="ko-KR" sz="800" b="1" dirty="0" smtClean="0"/>
              <a:t>, </a:t>
            </a:r>
            <a:r>
              <a:rPr lang="ko-KR" altLang="en-US" sz="800" b="1" dirty="0" smtClean="0"/>
              <a:t>기갑</a:t>
            </a:r>
            <a:endParaRPr lang="en-US" altLang="ko-KR" sz="800" b="1" dirty="0" smtClean="0"/>
          </a:p>
          <a:p>
            <a:pPr algn="ctr"/>
            <a:endParaRPr lang="en-US" altLang="ko-KR" sz="700" dirty="0" smtClean="0"/>
          </a:p>
          <a:p>
            <a:pPr algn="ctr"/>
            <a:endParaRPr lang="en-US" altLang="ko-KR" sz="700" dirty="0" smtClean="0"/>
          </a:p>
        </p:txBody>
      </p:sp>
      <p:sp>
        <p:nvSpPr>
          <p:cNvPr id="36" name="타원형 설명선 35"/>
          <p:cNvSpPr/>
          <p:nvPr/>
        </p:nvSpPr>
        <p:spPr>
          <a:xfrm>
            <a:off x="-28700" y="2815012"/>
            <a:ext cx="1427031" cy="787302"/>
          </a:xfrm>
          <a:prstGeom prst="wedgeEllipseCallout">
            <a:avLst>
              <a:gd name="adj1" fmla="val 4332"/>
              <a:gd name="adj2" fmla="val 64846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/>
              <a:t>요새 안에 있는 것들</a:t>
            </a:r>
            <a:endParaRPr lang="en-US" altLang="ko-KR" sz="700" dirty="0" smtClean="0"/>
          </a:p>
          <a:p>
            <a:pPr algn="ctr"/>
            <a:r>
              <a:rPr lang="ko-KR" altLang="en-US" sz="800" b="1" dirty="0" smtClean="0"/>
              <a:t>야만인</a:t>
            </a:r>
            <a:endParaRPr lang="en-US" altLang="ko-KR" sz="800" b="1" dirty="0"/>
          </a:p>
          <a:p>
            <a:pPr algn="ctr"/>
            <a:endParaRPr lang="en-US" altLang="ko-KR" sz="700" dirty="0" smtClean="0"/>
          </a:p>
          <a:p>
            <a:pPr algn="ctr"/>
            <a:endParaRPr lang="en-US" altLang="ko-KR" sz="700" dirty="0" smtClean="0"/>
          </a:p>
        </p:txBody>
      </p:sp>
      <p:pic>
        <p:nvPicPr>
          <p:cNvPr id="37" name="Picture 4" descr="C:\work_2015\titan\proto\Sprites\c02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0" y="1543267"/>
            <a:ext cx="208038" cy="3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 descr="C:\work_2015\titan\proto\Sprites\c01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20" y="1441645"/>
            <a:ext cx="326732" cy="4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C:\work_2015\titan\proto\Sprites\s02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8" y="1641589"/>
            <a:ext cx="297903" cy="2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work_2015\titan\proto\Sprites\c03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33" y="3211014"/>
            <a:ext cx="243327" cy="39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0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50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내가 아직 약하다면 숨어서 힘을 키우는 성장전략을 택한다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 smtClean="0"/>
              <a:t>1.</a:t>
            </a:r>
            <a:r>
              <a:rPr lang="ko-KR" altLang="en-US" sz="1200" dirty="0" smtClean="0"/>
              <a:t>병사를 데리고 근처의 </a:t>
            </a:r>
            <a:r>
              <a:rPr lang="ko-KR" altLang="en-US" sz="1200" b="1" dirty="0" smtClean="0"/>
              <a:t>광산</a:t>
            </a:r>
            <a:r>
              <a:rPr lang="ko-KR" altLang="en-US" sz="1200" dirty="0" smtClean="0"/>
              <a:t>을 </a:t>
            </a:r>
            <a:r>
              <a:rPr lang="ko-KR" altLang="en-US" sz="1200" b="1" dirty="0" smtClean="0"/>
              <a:t>채집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 </a:t>
            </a: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근처의 </a:t>
            </a:r>
            <a:r>
              <a:rPr lang="ko-KR" altLang="en-US" sz="1200" b="1" dirty="0" smtClean="0"/>
              <a:t>빈 땅</a:t>
            </a:r>
            <a:r>
              <a:rPr lang="ko-KR" altLang="en-US" sz="1200" dirty="0" smtClean="0"/>
              <a:t>을 </a:t>
            </a:r>
            <a:r>
              <a:rPr lang="ko-KR" altLang="en-US" sz="1200" b="1" dirty="0" smtClean="0"/>
              <a:t>개간</a:t>
            </a:r>
            <a:r>
              <a:rPr lang="ko-KR" altLang="en-US" sz="1200" dirty="0" smtClean="0"/>
              <a:t>해서 광산을 만들거나 </a:t>
            </a:r>
            <a:endParaRPr lang="en-US" altLang="ko-KR" sz="1200" dirty="0" smtClean="0"/>
          </a:p>
          <a:p>
            <a:pPr algn="l"/>
            <a:r>
              <a:rPr lang="en-US" altLang="ko-KR" sz="1200" dirty="0" smtClean="0"/>
              <a:t>3.</a:t>
            </a:r>
            <a:r>
              <a:rPr lang="ko-KR" altLang="en-US" sz="1200" b="1" dirty="0" smtClean="0"/>
              <a:t>거인</a:t>
            </a:r>
            <a:r>
              <a:rPr lang="ko-KR" altLang="en-US" sz="1200" dirty="0" smtClean="0"/>
              <a:t>이나</a:t>
            </a:r>
            <a:r>
              <a:rPr lang="en-US" altLang="ko-KR" sz="1200" dirty="0" smtClean="0"/>
              <a:t>, </a:t>
            </a:r>
            <a:r>
              <a:rPr lang="ko-KR" altLang="en-US" sz="1200" b="1" dirty="0" smtClean="0"/>
              <a:t>야만인 요새</a:t>
            </a:r>
            <a:r>
              <a:rPr lang="ko-KR" altLang="en-US" sz="1200" dirty="0" smtClean="0"/>
              <a:t>를 공격해서 </a:t>
            </a:r>
            <a:r>
              <a:rPr lang="ko-KR" altLang="en-US" sz="1200" b="1" dirty="0" err="1" smtClean="0"/>
              <a:t>유닛을</a:t>
            </a:r>
            <a:r>
              <a:rPr lang="ko-KR" altLang="en-US" sz="1200" b="1" dirty="0" smtClean="0"/>
              <a:t> 수집</a:t>
            </a:r>
            <a:r>
              <a:rPr lang="ko-KR" altLang="en-US" sz="1200" dirty="0" smtClean="0"/>
              <a:t>한다</a:t>
            </a:r>
            <a:r>
              <a:rPr lang="en-US" altLang="ko-KR" sz="1200" dirty="0" smtClean="0"/>
              <a:t>. </a:t>
            </a:r>
          </a:p>
        </p:txBody>
      </p:sp>
      <p:pic>
        <p:nvPicPr>
          <p:cNvPr id="68" name="Picture 3" descr="C:\work_2015\titan\proto\Sprites\Unit\ISO_Unit_Dungeon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61" y="1695648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91" y="2460515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5" descr="C:\work_2015\titan\proto\Sprites\Unit\ISO_Unit_Dungeon_a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740" y="2036996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868" y="3212976"/>
            <a:ext cx="636734" cy="705570"/>
          </a:xfrm>
          <a:prstGeom prst="rect">
            <a:avLst/>
          </a:prstGeom>
          <a:noFill/>
          <a:effectLst>
            <a:outerShdw blurRad="101600" dist="50800" dir="5400000" algn="ctr" rotWithShape="0">
              <a:srgbClr val="000000">
                <a:alpha val="9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C:\work_2015\titan\proto\Sprites\g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1" y="2279599"/>
            <a:ext cx="512941" cy="8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" descr="C:\work_2015\titan\proto\Sprites\g0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08452" y="2470108"/>
            <a:ext cx="660590" cy="96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" descr="C:\work_2015\titan\proto\Sprites\Unit\ISO_Unit_Mineperidot_b_0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453" y="3672519"/>
            <a:ext cx="648553" cy="7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C:\work_2015\titan\proto\Sprites\Unit\ISO_Unit_Minegold_b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416" y="3970851"/>
            <a:ext cx="648553" cy="7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1835696" y="3724093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나의 요새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824433" y="2966755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[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길드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]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다른유저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275856" y="2534707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야만인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647962" y="2204864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야만인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522134" y="2925414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lv.1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거인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936720" y="3263528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lv.2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거인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417793" y="4221088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lv.2 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마석광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610565" y="4562988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lv.1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금광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십이각형 39"/>
          <p:cNvSpPr/>
          <p:nvPr/>
        </p:nvSpPr>
        <p:spPr>
          <a:xfrm>
            <a:off x="539552" y="2348880"/>
            <a:ext cx="4248472" cy="2808312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34" name="오른쪽 화살표 33"/>
          <p:cNvSpPr/>
          <p:nvPr/>
        </p:nvSpPr>
        <p:spPr>
          <a:xfrm rot="16996320">
            <a:off x="2451342" y="2750763"/>
            <a:ext cx="673424" cy="543157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공격</a:t>
            </a:r>
            <a:endParaRPr lang="ko-KR" altLang="en-US" sz="1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677054" y="3439489"/>
            <a:ext cx="154301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먼 거리의 적을 공격하기 위해 이동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오른쪽 화살표 32"/>
          <p:cNvSpPr/>
          <p:nvPr/>
        </p:nvSpPr>
        <p:spPr>
          <a:xfrm rot="18789995">
            <a:off x="2683635" y="2880720"/>
            <a:ext cx="1118647" cy="485872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공격</a:t>
            </a:r>
            <a:endParaRPr lang="ko-KR" altLang="en-US" sz="1000" b="1" dirty="0"/>
          </a:p>
        </p:txBody>
      </p:sp>
      <p:pic>
        <p:nvPicPr>
          <p:cNvPr id="42" name="Picture 8" descr="C:\work_2015\titan\proto\Sprites\Unit\ISO_Unit_Minegold_b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43" y="3056037"/>
            <a:ext cx="648553" cy="7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1077292" y="3648174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lv.1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금광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오른쪽 화살표 43"/>
          <p:cNvSpPr/>
          <p:nvPr/>
        </p:nvSpPr>
        <p:spPr>
          <a:xfrm rot="513661" flipH="1">
            <a:off x="1579316" y="3340155"/>
            <a:ext cx="722720" cy="479339"/>
          </a:xfrm>
          <a:prstGeom prst="rightArrow">
            <a:avLst>
              <a:gd name="adj1" fmla="val 50000"/>
              <a:gd name="adj2" fmla="val 43862"/>
            </a:avLst>
          </a:prstGeom>
          <a:solidFill>
            <a:schemeClr val="accent3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채집</a:t>
            </a:r>
            <a:endParaRPr lang="ko-KR" altLang="en-US" sz="1000" b="1" dirty="0"/>
          </a:p>
        </p:txBody>
      </p:sp>
      <p:sp>
        <p:nvSpPr>
          <p:cNvPr id="46" name="오른쪽 화살표 45"/>
          <p:cNvSpPr/>
          <p:nvPr/>
        </p:nvSpPr>
        <p:spPr>
          <a:xfrm rot="1143995">
            <a:off x="2884107" y="3638817"/>
            <a:ext cx="871361" cy="4831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광산 개발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67267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3" descr="C:\work_2015\titan\기획\제안서\ground_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856984" cy="50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제목 3"/>
          <p:cNvSpPr txBox="1">
            <a:spLocks/>
          </p:cNvSpPr>
          <p:nvPr/>
        </p:nvSpPr>
        <p:spPr>
          <a:xfrm>
            <a:off x="0" y="0"/>
            <a:ext cx="8856984" cy="33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 smtClean="0"/>
              <a:t>더 성장하고 싶다면 좀 더 위험한 지역으로 </a:t>
            </a:r>
            <a:r>
              <a:rPr lang="ko-KR" altLang="en-US" sz="1600" b="1" dirty="0" smtClean="0"/>
              <a:t>이주</a:t>
            </a:r>
            <a:r>
              <a:rPr lang="ko-KR" altLang="en-US" sz="1600" dirty="0" smtClean="0"/>
              <a:t>해야 한다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52" name="제목 3"/>
          <p:cNvSpPr txBox="1">
            <a:spLocks/>
          </p:cNvSpPr>
          <p:nvPr/>
        </p:nvSpPr>
        <p:spPr>
          <a:xfrm>
            <a:off x="35496" y="288032"/>
            <a:ext cx="8856984" cy="746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/>
              <a:t>1</a:t>
            </a:r>
            <a:r>
              <a:rPr lang="en-US" altLang="ko-KR" sz="1200" dirty="0" smtClean="0"/>
              <a:t>.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요새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를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이주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할 때는 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연료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를 소모한다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pPr algn="l"/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2.</a:t>
            </a:r>
            <a:r>
              <a:rPr lang="ko-KR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이주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에는 시간이 소요되며 </a:t>
            </a:r>
            <a:r>
              <a:rPr lang="ko-KR" altLang="en-US" sz="1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이주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중에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공격을 받으면 방어하거나 </a:t>
            </a:r>
            <a:r>
              <a:rPr lang="ko-KR" altLang="en-US" sz="1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워프</a:t>
            </a:r>
            <a:r>
              <a:rPr lang="ko-KR" alt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해서</a:t>
            </a:r>
            <a:r>
              <a:rPr lang="ko-KR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도망가는 방법밖에 없다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altLang="ko-KR" sz="1200" dirty="0" smtClean="0"/>
              <a:t>2.</a:t>
            </a:r>
            <a:r>
              <a:rPr lang="ko-KR" altLang="en-US" sz="1200" dirty="0" smtClean="0"/>
              <a:t>위험한 지역일 수록 보상은 커지기 때문에 다른 유저로부터 견제를 받게 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68" name="Picture 3" descr="C:\work_2015\titan\proto\Sprites\Unit\ISO_Unit_Dungeon_e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819" y="1695648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C:\work_2015\titan\proto\Sprites\Unit\ISO_Unit_Castle_d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91" y="2460515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5" descr="C:\work_2015\titan\proto\Sprites\Unit\ISO_Unit_Dungeon_a_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740" y="2036996"/>
            <a:ext cx="609335" cy="6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125"/>
                    </a14:imgEffect>
                    <a14:imgEffect>
                      <a14:saturation sat="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868" y="3212976"/>
            <a:ext cx="636734" cy="7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" descr="C:\work_2015\titan\proto\Sprites\g0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08452" y="2470108"/>
            <a:ext cx="660590" cy="96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C:\work_2015\titan\proto\Sprites\Unit\ISO_Unit_Minegold_b_0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416" y="3970851"/>
            <a:ext cx="648553" cy="7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1835696" y="3724093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이주시작</a:t>
            </a:r>
            <a:r>
              <a:rPr lang="en-US" altLang="ko-KR" sz="1000" b="1" dirty="0" smtClean="0">
                <a:solidFill>
                  <a:srgbClr val="FFFF00"/>
                </a:solidFill>
              </a:rPr>
              <a:t>!!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824433" y="2966755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[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길드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]</a:t>
            </a:r>
            <a:r>
              <a:rPr lang="ko-KR" altLang="en-US" sz="1000" b="1" dirty="0" err="1" smtClean="0">
                <a:solidFill>
                  <a:schemeClr val="bg1"/>
                </a:solidFill>
              </a:rPr>
              <a:t>다른유저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275856" y="2534707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야만인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652120" y="2204864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야만인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936720" y="3263528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lv.2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거인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610565" y="4562988"/>
            <a:ext cx="868254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lv.1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금광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2916587" y="3356992"/>
            <a:ext cx="2303484" cy="252022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  <a:effectLst>
            <a:outerShdw blurRad="50800" dist="254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438" y="2805739"/>
            <a:ext cx="636734" cy="705570"/>
          </a:xfrm>
          <a:prstGeom prst="rect">
            <a:avLst/>
          </a:prstGeom>
          <a:noFill/>
          <a:effectLst>
            <a:outerShdw blurRad="101600" dist="50800" dir="5400000" algn="ctr" rotWithShape="0">
              <a:srgbClr val="000000">
                <a:alpha val="9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십이각형 47"/>
          <p:cNvSpPr/>
          <p:nvPr/>
        </p:nvSpPr>
        <p:spPr>
          <a:xfrm>
            <a:off x="3347864" y="1779986"/>
            <a:ext cx="4409043" cy="2945158"/>
          </a:xfrm>
          <a:prstGeom prst="dodecagon">
            <a:avLst/>
          </a:prstGeom>
          <a:noFill/>
          <a:ln>
            <a:solidFill>
              <a:srgbClr val="FFFF00"/>
            </a:solidFill>
          </a:ln>
          <a:effectLst>
            <a:outerShdw blurRad="38100" dist="25400" dir="5400000" algn="ctr" rotWithShape="0">
              <a:schemeClr val="tx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36" name="오른쪽 화살표 35"/>
          <p:cNvSpPr/>
          <p:nvPr/>
        </p:nvSpPr>
        <p:spPr>
          <a:xfrm rot="21204293">
            <a:off x="5805910" y="2788544"/>
            <a:ext cx="1233277" cy="72184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/>
              <a:t>고랩</a:t>
            </a:r>
            <a:r>
              <a:rPr lang="ko-KR" altLang="en-US" sz="1000" b="1" dirty="0" smtClean="0"/>
              <a:t> 거인 공격</a:t>
            </a:r>
            <a:endParaRPr lang="ko-KR" altLang="en-US" sz="1000" b="1" dirty="0"/>
          </a:p>
        </p:txBody>
      </p:sp>
      <p:sp>
        <p:nvSpPr>
          <p:cNvPr id="37" name="오른쪽 화살표 36"/>
          <p:cNvSpPr/>
          <p:nvPr/>
        </p:nvSpPr>
        <p:spPr>
          <a:xfrm rot="15325068" flipH="1">
            <a:off x="5500323" y="3637729"/>
            <a:ext cx="605054" cy="600517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채집</a:t>
            </a:r>
            <a:endParaRPr lang="ko-KR" alt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3677054" y="3439489"/>
            <a:ext cx="1543017" cy="400110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먼 거리의 적을 공격하기 위해 이동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형 설명선 38"/>
          <p:cNvSpPr/>
          <p:nvPr/>
        </p:nvSpPr>
        <p:spPr>
          <a:xfrm>
            <a:off x="4816521" y="1556792"/>
            <a:ext cx="1771703" cy="1021847"/>
          </a:xfrm>
          <a:prstGeom prst="wedgeEllipseCallout">
            <a:avLst>
              <a:gd name="adj1" fmla="val -526"/>
              <a:gd name="adj2" fmla="val 72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2. </a:t>
            </a:r>
            <a:r>
              <a:rPr lang="ko-KR" altLang="en-US" sz="1100" dirty="0" smtClean="0"/>
              <a:t>이주 완료</a:t>
            </a:r>
            <a:r>
              <a:rPr lang="en-US" altLang="ko-KR" sz="1100" dirty="0" smtClean="0"/>
              <a:t>!</a:t>
            </a:r>
            <a:endParaRPr lang="ko-KR" altLang="en-US" sz="1100" dirty="0"/>
          </a:p>
        </p:txBody>
      </p:sp>
      <p:sp>
        <p:nvSpPr>
          <p:cNvPr id="42" name="TextBox 41"/>
          <p:cNvSpPr txBox="1"/>
          <p:nvPr/>
        </p:nvSpPr>
        <p:spPr>
          <a:xfrm>
            <a:off x="4848090" y="3382096"/>
            <a:ext cx="1524110" cy="246221"/>
          </a:xfrm>
          <a:prstGeom prst="rect">
            <a:avLst/>
          </a:prstGeom>
          <a:noFill/>
          <a:effectLst>
            <a:outerShdw blurRad="50800" dist="12700" dir="5400000" algn="t" rotWithShape="0">
              <a:prstClr val="black">
                <a:alpha val="9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FFFF00"/>
                </a:solidFill>
              </a:rPr>
              <a:t>나의 요새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pic>
        <p:nvPicPr>
          <p:cNvPr id="43" name="Picture 6" descr="C:\work_2015\titan\proto\Sprites\Unit\ISO_Unit_Castle_a_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818" y="3011462"/>
            <a:ext cx="636734" cy="705570"/>
          </a:xfrm>
          <a:prstGeom prst="rect">
            <a:avLst/>
          </a:prstGeom>
          <a:noFill/>
          <a:effectLst>
            <a:outerShdw blurRad="101600" dist="50800" dir="5400000" algn="ctr" rotWithShape="0">
              <a:srgbClr val="000000">
                <a:alpha val="9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타원형 설명선 43"/>
          <p:cNvSpPr/>
          <p:nvPr/>
        </p:nvSpPr>
        <p:spPr>
          <a:xfrm>
            <a:off x="1547664" y="1975105"/>
            <a:ext cx="1771703" cy="1021847"/>
          </a:xfrm>
          <a:prstGeom prst="wedgeEllipseCallout">
            <a:avLst>
              <a:gd name="adj1" fmla="val 41000"/>
              <a:gd name="adj2" fmla="val 759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1. </a:t>
            </a:r>
            <a:r>
              <a:rPr lang="ko-KR" altLang="en-US" sz="1100" dirty="0" smtClean="0"/>
              <a:t>요새가 공중에 떠서 이주한다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45" name="오른쪽 화살표 44"/>
          <p:cNvSpPr/>
          <p:nvPr/>
        </p:nvSpPr>
        <p:spPr>
          <a:xfrm rot="1610047" flipH="1">
            <a:off x="4523384" y="2610026"/>
            <a:ext cx="893673" cy="721846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유저공격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01083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32807</TotalTime>
  <Words>2767</Words>
  <Application>Microsoft Office PowerPoint</Application>
  <PresentationFormat>화면 슬라이드 쇼(4:3)</PresentationFormat>
  <Paragraphs>920</Paragraphs>
  <Slides>31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(타이탄 킹덤) 아가르타(Agartha)의 기사</vt:lpstr>
      <vt:lpstr>PowerPoint 프레젠테이션</vt:lpstr>
      <vt:lpstr>타이탄 킹덤은 어떤 게임?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전략 요소</vt:lpstr>
      <vt:lpstr>PowerPoint 프레젠테이션</vt:lpstr>
      <vt:lpstr>PowerPoint 프레젠테이션</vt:lpstr>
      <vt:lpstr>PowerPoint 프레젠테이션</vt:lpstr>
      <vt:lpstr>PowerPoint 프레젠테이션</vt:lpstr>
      <vt:lpstr>전술 요소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성장/수집 요소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어떻게 벌 건가?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BEAST ROBO</dc:title>
  <dc:creator>zard96</dc:creator>
  <cp:lastModifiedBy>Registered User</cp:lastModifiedBy>
  <cp:revision>1562</cp:revision>
  <dcterms:created xsi:type="dcterms:W3CDTF">2015-05-16T14:54:41Z</dcterms:created>
  <dcterms:modified xsi:type="dcterms:W3CDTF">2016-03-12T17:55:10Z</dcterms:modified>
</cp:coreProperties>
</file>